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4"/>
  </p:sldMasterIdLst>
  <p:sldIdLst>
    <p:sldId id="276" r:id="rId5"/>
    <p:sldId id="258" r:id="rId6"/>
    <p:sldId id="259" r:id="rId7"/>
    <p:sldId id="260" r:id="rId8"/>
    <p:sldId id="273"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343" autoAdjust="0"/>
  </p:normalViewPr>
  <p:slideViewPr>
    <p:cSldViewPr snapToGrid="0">
      <p:cViewPr>
        <p:scale>
          <a:sx n="76" d="100"/>
          <a:sy n="76" d="100"/>
        </p:scale>
        <p:origin x="-46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4EDA7-00A9-420B-AE92-5F7B06EABBE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2B0DD321-3E78-49A8-9635-24AB30EDE1C9}">
      <dgm:prSet phldrT="[Text]" custT="1"/>
      <dgm:spPr>
        <a:solidFill>
          <a:srgbClr val="333300"/>
        </a:solidFill>
      </dgm:spPr>
      <dgm:t>
        <a:bodyPr/>
        <a:lstStyle/>
        <a:p>
          <a:pPr algn="ctr"/>
          <a:r>
            <a:rPr lang="en-IN" sz="1000" dirty="0"/>
            <a:t>Introduction</a:t>
          </a:r>
        </a:p>
      </dgm:t>
    </dgm:pt>
    <dgm:pt modelId="{E8B0B4D0-15A7-48CA-8E78-D31F0CEF3CFC}" type="parTrans" cxnId="{75909BA3-4080-4C05-932B-11FF33B12602}">
      <dgm:prSet/>
      <dgm:spPr/>
      <dgm:t>
        <a:bodyPr/>
        <a:lstStyle/>
        <a:p>
          <a:pPr algn="ctr"/>
          <a:endParaRPr lang="en-IN" sz="1000"/>
        </a:p>
      </dgm:t>
    </dgm:pt>
    <dgm:pt modelId="{25B9B8BE-AE37-4758-8B72-1E85224C7B5C}" type="sibTrans" cxnId="{75909BA3-4080-4C05-932B-11FF33B12602}">
      <dgm:prSet custT="1"/>
      <dgm:spPr/>
      <dgm:t>
        <a:bodyPr/>
        <a:lstStyle/>
        <a:p>
          <a:pPr algn="ctr"/>
          <a:endParaRPr lang="en-IN" sz="1000"/>
        </a:p>
      </dgm:t>
    </dgm:pt>
    <dgm:pt modelId="{3BC833F0-969A-4B39-B8BF-ABA4A10E073E}">
      <dgm:prSet phldrT="[Text]" custT="1"/>
      <dgm:spPr>
        <a:solidFill>
          <a:srgbClr val="333300"/>
        </a:solidFill>
      </dgm:spPr>
      <dgm:t>
        <a:bodyPr/>
        <a:lstStyle/>
        <a:p>
          <a:pPr algn="ctr"/>
          <a:r>
            <a:rPr lang="en-IN" sz="1000" dirty="0"/>
            <a:t>Growth</a:t>
          </a:r>
        </a:p>
      </dgm:t>
    </dgm:pt>
    <dgm:pt modelId="{825DE8EE-1CE6-446E-B129-767CE88EDA74}" type="parTrans" cxnId="{DEF65297-CC06-429D-93CC-D0C19C41211E}">
      <dgm:prSet/>
      <dgm:spPr/>
      <dgm:t>
        <a:bodyPr/>
        <a:lstStyle/>
        <a:p>
          <a:pPr algn="ctr"/>
          <a:endParaRPr lang="en-IN" sz="1000"/>
        </a:p>
      </dgm:t>
    </dgm:pt>
    <dgm:pt modelId="{24156E3D-4AAC-42BB-9AF0-2A3178098085}" type="sibTrans" cxnId="{DEF65297-CC06-429D-93CC-D0C19C41211E}">
      <dgm:prSet custT="1"/>
      <dgm:spPr/>
      <dgm:t>
        <a:bodyPr/>
        <a:lstStyle/>
        <a:p>
          <a:pPr algn="ctr"/>
          <a:endParaRPr lang="en-IN" sz="1000"/>
        </a:p>
      </dgm:t>
    </dgm:pt>
    <dgm:pt modelId="{7FFF84DC-8B11-4699-ABD3-B99509105B14}">
      <dgm:prSet phldrT="[Text]" custT="1"/>
      <dgm:spPr>
        <a:solidFill>
          <a:srgbClr val="333300"/>
        </a:solidFill>
      </dgm:spPr>
      <dgm:t>
        <a:bodyPr/>
        <a:lstStyle/>
        <a:p>
          <a:pPr algn="ctr"/>
          <a:r>
            <a:rPr lang="en-IN" sz="1000" dirty="0"/>
            <a:t>Maturity</a:t>
          </a:r>
        </a:p>
      </dgm:t>
    </dgm:pt>
    <dgm:pt modelId="{B103B224-6B26-48C5-83DD-2C4B3E6475A0}" type="parTrans" cxnId="{2315B2C1-A963-4891-83D0-E0872F98B4E5}">
      <dgm:prSet/>
      <dgm:spPr/>
      <dgm:t>
        <a:bodyPr/>
        <a:lstStyle/>
        <a:p>
          <a:pPr algn="ctr"/>
          <a:endParaRPr lang="en-IN" sz="1000"/>
        </a:p>
      </dgm:t>
    </dgm:pt>
    <dgm:pt modelId="{4B8622E1-E83C-4BB2-A565-8A33DDA828BB}" type="sibTrans" cxnId="{2315B2C1-A963-4891-83D0-E0872F98B4E5}">
      <dgm:prSet custT="1"/>
      <dgm:spPr/>
      <dgm:t>
        <a:bodyPr/>
        <a:lstStyle/>
        <a:p>
          <a:pPr algn="ctr"/>
          <a:endParaRPr lang="en-IN" sz="1000"/>
        </a:p>
      </dgm:t>
    </dgm:pt>
    <dgm:pt modelId="{2E571258-2EC1-437C-9ED1-B807D44DD5D0}">
      <dgm:prSet phldrT="[Text]" custT="1"/>
      <dgm:spPr>
        <a:solidFill>
          <a:srgbClr val="333300"/>
        </a:solidFill>
      </dgm:spPr>
      <dgm:t>
        <a:bodyPr/>
        <a:lstStyle/>
        <a:p>
          <a:pPr algn="ctr"/>
          <a:r>
            <a:rPr lang="en-IN" sz="1000" dirty="0"/>
            <a:t>Decline</a:t>
          </a:r>
        </a:p>
      </dgm:t>
    </dgm:pt>
    <dgm:pt modelId="{FD2F3BAA-D3AC-4331-9A6A-699210C82EBF}" type="parTrans" cxnId="{3E10A501-69DB-4742-BA08-7B710C9BAB38}">
      <dgm:prSet/>
      <dgm:spPr/>
      <dgm:t>
        <a:bodyPr/>
        <a:lstStyle/>
        <a:p>
          <a:pPr algn="ctr"/>
          <a:endParaRPr lang="en-IN" sz="1000"/>
        </a:p>
      </dgm:t>
    </dgm:pt>
    <dgm:pt modelId="{66DA0F39-9D52-46B9-88B5-BE5FE389718B}" type="sibTrans" cxnId="{3E10A501-69DB-4742-BA08-7B710C9BAB38}">
      <dgm:prSet custT="1"/>
      <dgm:spPr/>
      <dgm:t>
        <a:bodyPr/>
        <a:lstStyle/>
        <a:p>
          <a:pPr algn="ctr"/>
          <a:endParaRPr lang="en-IN" sz="1000"/>
        </a:p>
      </dgm:t>
    </dgm:pt>
    <dgm:pt modelId="{F91B4119-E7F7-4BFC-8E9E-DD2ABB2F6634}" type="pres">
      <dgm:prSet presAssocID="{15E4EDA7-00A9-420B-AE92-5F7B06EABBE8}" presName="cycle" presStyleCnt="0">
        <dgm:presLayoutVars>
          <dgm:dir/>
          <dgm:resizeHandles val="exact"/>
        </dgm:presLayoutVars>
      </dgm:prSet>
      <dgm:spPr/>
      <dgm:t>
        <a:bodyPr/>
        <a:lstStyle/>
        <a:p>
          <a:endParaRPr lang="en-IN"/>
        </a:p>
      </dgm:t>
    </dgm:pt>
    <dgm:pt modelId="{0833F95F-BFE1-4FE0-BDAC-6D633C74BFC3}" type="pres">
      <dgm:prSet presAssocID="{2B0DD321-3E78-49A8-9635-24AB30EDE1C9}" presName="node" presStyleLbl="node1" presStyleIdx="0" presStyleCnt="4" custScaleX="179458">
        <dgm:presLayoutVars>
          <dgm:bulletEnabled val="1"/>
        </dgm:presLayoutVars>
      </dgm:prSet>
      <dgm:spPr/>
      <dgm:t>
        <a:bodyPr/>
        <a:lstStyle/>
        <a:p>
          <a:endParaRPr lang="en-IN"/>
        </a:p>
      </dgm:t>
    </dgm:pt>
    <dgm:pt modelId="{3A74CC26-A795-4239-8949-72BD046122B8}" type="pres">
      <dgm:prSet presAssocID="{25B9B8BE-AE37-4758-8B72-1E85224C7B5C}" presName="sibTrans" presStyleLbl="sibTrans2D1" presStyleIdx="0" presStyleCnt="4"/>
      <dgm:spPr/>
      <dgm:t>
        <a:bodyPr/>
        <a:lstStyle/>
        <a:p>
          <a:endParaRPr lang="en-IN"/>
        </a:p>
      </dgm:t>
    </dgm:pt>
    <dgm:pt modelId="{853DE458-15A6-4927-AA4A-98C634DC9242}" type="pres">
      <dgm:prSet presAssocID="{25B9B8BE-AE37-4758-8B72-1E85224C7B5C}" presName="connectorText" presStyleLbl="sibTrans2D1" presStyleIdx="0" presStyleCnt="4"/>
      <dgm:spPr/>
      <dgm:t>
        <a:bodyPr/>
        <a:lstStyle/>
        <a:p>
          <a:endParaRPr lang="en-IN"/>
        </a:p>
      </dgm:t>
    </dgm:pt>
    <dgm:pt modelId="{33BF134D-EF13-4479-8407-40EDCDE2F134}" type="pres">
      <dgm:prSet presAssocID="{3BC833F0-969A-4B39-B8BF-ABA4A10E073E}" presName="node" presStyleLbl="node1" presStyleIdx="1" presStyleCnt="4" custScaleX="166592">
        <dgm:presLayoutVars>
          <dgm:bulletEnabled val="1"/>
        </dgm:presLayoutVars>
      </dgm:prSet>
      <dgm:spPr/>
      <dgm:t>
        <a:bodyPr/>
        <a:lstStyle/>
        <a:p>
          <a:endParaRPr lang="en-IN"/>
        </a:p>
      </dgm:t>
    </dgm:pt>
    <dgm:pt modelId="{F06FFE33-016F-4006-B32E-3A6ACCB27438}" type="pres">
      <dgm:prSet presAssocID="{24156E3D-4AAC-42BB-9AF0-2A3178098085}" presName="sibTrans" presStyleLbl="sibTrans2D1" presStyleIdx="1" presStyleCnt="4"/>
      <dgm:spPr/>
      <dgm:t>
        <a:bodyPr/>
        <a:lstStyle/>
        <a:p>
          <a:endParaRPr lang="en-IN"/>
        </a:p>
      </dgm:t>
    </dgm:pt>
    <dgm:pt modelId="{F4639C0D-E3FE-4A5B-BC5F-949B75C934CF}" type="pres">
      <dgm:prSet presAssocID="{24156E3D-4AAC-42BB-9AF0-2A3178098085}" presName="connectorText" presStyleLbl="sibTrans2D1" presStyleIdx="1" presStyleCnt="4"/>
      <dgm:spPr/>
      <dgm:t>
        <a:bodyPr/>
        <a:lstStyle/>
        <a:p>
          <a:endParaRPr lang="en-IN"/>
        </a:p>
      </dgm:t>
    </dgm:pt>
    <dgm:pt modelId="{B2B5BD11-EF73-4B2A-BFC7-78FCEF613384}" type="pres">
      <dgm:prSet presAssocID="{7FFF84DC-8B11-4699-ABD3-B99509105B14}" presName="node" presStyleLbl="node1" presStyleIdx="2" presStyleCnt="4" custScaleX="154521">
        <dgm:presLayoutVars>
          <dgm:bulletEnabled val="1"/>
        </dgm:presLayoutVars>
      </dgm:prSet>
      <dgm:spPr/>
      <dgm:t>
        <a:bodyPr/>
        <a:lstStyle/>
        <a:p>
          <a:endParaRPr lang="en-IN"/>
        </a:p>
      </dgm:t>
    </dgm:pt>
    <dgm:pt modelId="{B1B67AFD-07FD-4E77-B43B-33297A083040}" type="pres">
      <dgm:prSet presAssocID="{4B8622E1-E83C-4BB2-A565-8A33DDA828BB}" presName="sibTrans" presStyleLbl="sibTrans2D1" presStyleIdx="2" presStyleCnt="4"/>
      <dgm:spPr/>
      <dgm:t>
        <a:bodyPr/>
        <a:lstStyle/>
        <a:p>
          <a:endParaRPr lang="en-IN"/>
        </a:p>
      </dgm:t>
    </dgm:pt>
    <dgm:pt modelId="{803EE3F5-2307-4793-B809-37F1F4723340}" type="pres">
      <dgm:prSet presAssocID="{4B8622E1-E83C-4BB2-A565-8A33DDA828BB}" presName="connectorText" presStyleLbl="sibTrans2D1" presStyleIdx="2" presStyleCnt="4"/>
      <dgm:spPr/>
      <dgm:t>
        <a:bodyPr/>
        <a:lstStyle/>
        <a:p>
          <a:endParaRPr lang="en-IN"/>
        </a:p>
      </dgm:t>
    </dgm:pt>
    <dgm:pt modelId="{2469ED5C-FE76-4352-89E0-6F3327456140}" type="pres">
      <dgm:prSet presAssocID="{2E571258-2EC1-437C-9ED1-B807D44DD5D0}" presName="node" presStyleLbl="node1" presStyleIdx="3" presStyleCnt="4" custScaleX="150809">
        <dgm:presLayoutVars>
          <dgm:bulletEnabled val="1"/>
        </dgm:presLayoutVars>
      </dgm:prSet>
      <dgm:spPr/>
      <dgm:t>
        <a:bodyPr/>
        <a:lstStyle/>
        <a:p>
          <a:endParaRPr lang="en-IN"/>
        </a:p>
      </dgm:t>
    </dgm:pt>
    <dgm:pt modelId="{30956644-D0E8-468D-A2E2-DDC470742A76}" type="pres">
      <dgm:prSet presAssocID="{66DA0F39-9D52-46B9-88B5-BE5FE389718B}" presName="sibTrans" presStyleLbl="sibTrans2D1" presStyleIdx="3" presStyleCnt="4"/>
      <dgm:spPr/>
      <dgm:t>
        <a:bodyPr/>
        <a:lstStyle/>
        <a:p>
          <a:endParaRPr lang="en-IN"/>
        </a:p>
      </dgm:t>
    </dgm:pt>
    <dgm:pt modelId="{1AD920DD-C0F2-498D-B73F-811B36EFB1B1}" type="pres">
      <dgm:prSet presAssocID="{66DA0F39-9D52-46B9-88B5-BE5FE389718B}" presName="connectorText" presStyleLbl="sibTrans2D1" presStyleIdx="3" presStyleCnt="4"/>
      <dgm:spPr/>
      <dgm:t>
        <a:bodyPr/>
        <a:lstStyle/>
        <a:p>
          <a:endParaRPr lang="en-IN"/>
        </a:p>
      </dgm:t>
    </dgm:pt>
  </dgm:ptLst>
  <dgm:cxnLst>
    <dgm:cxn modelId="{F02A1C5D-D6D0-40AC-87B4-961432855994}" type="presOf" srcId="{15E4EDA7-00A9-420B-AE92-5F7B06EABBE8}" destId="{F91B4119-E7F7-4BFC-8E9E-DD2ABB2F6634}" srcOrd="0" destOrd="0" presId="urn:microsoft.com/office/officeart/2005/8/layout/cycle2"/>
    <dgm:cxn modelId="{5899E0F4-245B-423D-B013-798B0C033488}" type="presOf" srcId="{2E571258-2EC1-437C-9ED1-B807D44DD5D0}" destId="{2469ED5C-FE76-4352-89E0-6F3327456140}" srcOrd="0" destOrd="0" presId="urn:microsoft.com/office/officeart/2005/8/layout/cycle2"/>
    <dgm:cxn modelId="{75909BA3-4080-4C05-932B-11FF33B12602}" srcId="{15E4EDA7-00A9-420B-AE92-5F7B06EABBE8}" destId="{2B0DD321-3E78-49A8-9635-24AB30EDE1C9}" srcOrd="0" destOrd="0" parTransId="{E8B0B4D0-15A7-48CA-8E78-D31F0CEF3CFC}" sibTransId="{25B9B8BE-AE37-4758-8B72-1E85224C7B5C}"/>
    <dgm:cxn modelId="{DEF65297-CC06-429D-93CC-D0C19C41211E}" srcId="{15E4EDA7-00A9-420B-AE92-5F7B06EABBE8}" destId="{3BC833F0-969A-4B39-B8BF-ABA4A10E073E}" srcOrd="1" destOrd="0" parTransId="{825DE8EE-1CE6-446E-B129-767CE88EDA74}" sibTransId="{24156E3D-4AAC-42BB-9AF0-2A3178098085}"/>
    <dgm:cxn modelId="{3E10A501-69DB-4742-BA08-7B710C9BAB38}" srcId="{15E4EDA7-00A9-420B-AE92-5F7B06EABBE8}" destId="{2E571258-2EC1-437C-9ED1-B807D44DD5D0}" srcOrd="3" destOrd="0" parTransId="{FD2F3BAA-D3AC-4331-9A6A-699210C82EBF}" sibTransId="{66DA0F39-9D52-46B9-88B5-BE5FE389718B}"/>
    <dgm:cxn modelId="{B0E83D90-A98D-4ED9-8AD9-17C2A7D3238D}" type="presOf" srcId="{3BC833F0-969A-4B39-B8BF-ABA4A10E073E}" destId="{33BF134D-EF13-4479-8407-40EDCDE2F134}" srcOrd="0" destOrd="0" presId="urn:microsoft.com/office/officeart/2005/8/layout/cycle2"/>
    <dgm:cxn modelId="{E82763ED-334D-4402-BE3E-9A6EE0A43F0C}" type="presOf" srcId="{66DA0F39-9D52-46B9-88B5-BE5FE389718B}" destId="{30956644-D0E8-468D-A2E2-DDC470742A76}" srcOrd="0" destOrd="0" presId="urn:microsoft.com/office/officeart/2005/8/layout/cycle2"/>
    <dgm:cxn modelId="{749E1913-4D91-4A9C-ACF6-F1BC6DC1BB99}" type="presOf" srcId="{25B9B8BE-AE37-4758-8B72-1E85224C7B5C}" destId="{853DE458-15A6-4927-AA4A-98C634DC9242}" srcOrd="1" destOrd="0" presId="urn:microsoft.com/office/officeart/2005/8/layout/cycle2"/>
    <dgm:cxn modelId="{66B6DC9E-3BFF-48E1-BDBB-55F1E8240444}" type="presOf" srcId="{2B0DD321-3E78-49A8-9635-24AB30EDE1C9}" destId="{0833F95F-BFE1-4FE0-BDAC-6D633C74BFC3}" srcOrd="0" destOrd="0" presId="urn:microsoft.com/office/officeart/2005/8/layout/cycle2"/>
    <dgm:cxn modelId="{88074437-99E5-4CDA-8EFC-9AE946D8A10C}" type="presOf" srcId="{4B8622E1-E83C-4BB2-A565-8A33DDA828BB}" destId="{803EE3F5-2307-4793-B809-37F1F4723340}" srcOrd="1" destOrd="0" presId="urn:microsoft.com/office/officeart/2005/8/layout/cycle2"/>
    <dgm:cxn modelId="{74780891-8A76-4505-A3AE-F66D81C8006F}" type="presOf" srcId="{25B9B8BE-AE37-4758-8B72-1E85224C7B5C}" destId="{3A74CC26-A795-4239-8949-72BD046122B8}" srcOrd="0" destOrd="0" presId="urn:microsoft.com/office/officeart/2005/8/layout/cycle2"/>
    <dgm:cxn modelId="{2315B2C1-A963-4891-83D0-E0872F98B4E5}" srcId="{15E4EDA7-00A9-420B-AE92-5F7B06EABBE8}" destId="{7FFF84DC-8B11-4699-ABD3-B99509105B14}" srcOrd="2" destOrd="0" parTransId="{B103B224-6B26-48C5-83DD-2C4B3E6475A0}" sibTransId="{4B8622E1-E83C-4BB2-A565-8A33DDA828BB}"/>
    <dgm:cxn modelId="{F55DEA6A-3D2B-4365-920F-18966D5A0AB8}" type="presOf" srcId="{24156E3D-4AAC-42BB-9AF0-2A3178098085}" destId="{F06FFE33-016F-4006-B32E-3A6ACCB27438}" srcOrd="0" destOrd="0" presId="urn:microsoft.com/office/officeart/2005/8/layout/cycle2"/>
    <dgm:cxn modelId="{20A82B87-15B2-4ADB-BAAB-E706EC16F160}" type="presOf" srcId="{7FFF84DC-8B11-4699-ABD3-B99509105B14}" destId="{B2B5BD11-EF73-4B2A-BFC7-78FCEF613384}" srcOrd="0" destOrd="0" presId="urn:microsoft.com/office/officeart/2005/8/layout/cycle2"/>
    <dgm:cxn modelId="{708FC442-65D4-4C5B-A77F-856F274105CC}" type="presOf" srcId="{4B8622E1-E83C-4BB2-A565-8A33DDA828BB}" destId="{B1B67AFD-07FD-4E77-B43B-33297A083040}" srcOrd="0" destOrd="0" presId="urn:microsoft.com/office/officeart/2005/8/layout/cycle2"/>
    <dgm:cxn modelId="{BB20E1B5-3CA2-4524-A1D4-52836D665F68}" type="presOf" srcId="{66DA0F39-9D52-46B9-88B5-BE5FE389718B}" destId="{1AD920DD-C0F2-498D-B73F-811B36EFB1B1}" srcOrd="1" destOrd="0" presId="urn:microsoft.com/office/officeart/2005/8/layout/cycle2"/>
    <dgm:cxn modelId="{DE04B83E-694C-4FA9-BDDB-153879C3E22B}" type="presOf" srcId="{24156E3D-4AAC-42BB-9AF0-2A3178098085}" destId="{F4639C0D-E3FE-4A5B-BC5F-949B75C934CF}" srcOrd="1" destOrd="0" presId="urn:microsoft.com/office/officeart/2005/8/layout/cycle2"/>
    <dgm:cxn modelId="{873A773D-748A-48AC-9215-571688205FC3}" type="presParOf" srcId="{F91B4119-E7F7-4BFC-8E9E-DD2ABB2F6634}" destId="{0833F95F-BFE1-4FE0-BDAC-6D633C74BFC3}" srcOrd="0" destOrd="0" presId="urn:microsoft.com/office/officeart/2005/8/layout/cycle2"/>
    <dgm:cxn modelId="{B86FE7CC-0B13-4CA2-B324-19B1F7A305AE}" type="presParOf" srcId="{F91B4119-E7F7-4BFC-8E9E-DD2ABB2F6634}" destId="{3A74CC26-A795-4239-8949-72BD046122B8}" srcOrd="1" destOrd="0" presId="urn:microsoft.com/office/officeart/2005/8/layout/cycle2"/>
    <dgm:cxn modelId="{20F57672-510E-4054-B470-5A4E7E1F3948}" type="presParOf" srcId="{3A74CC26-A795-4239-8949-72BD046122B8}" destId="{853DE458-15A6-4927-AA4A-98C634DC9242}" srcOrd="0" destOrd="0" presId="urn:microsoft.com/office/officeart/2005/8/layout/cycle2"/>
    <dgm:cxn modelId="{FA1DECAF-38CE-4ACD-8990-2FB708B59245}" type="presParOf" srcId="{F91B4119-E7F7-4BFC-8E9E-DD2ABB2F6634}" destId="{33BF134D-EF13-4479-8407-40EDCDE2F134}" srcOrd="2" destOrd="0" presId="urn:microsoft.com/office/officeart/2005/8/layout/cycle2"/>
    <dgm:cxn modelId="{0584448E-93CF-443A-AF95-6A88F807E2D0}" type="presParOf" srcId="{F91B4119-E7F7-4BFC-8E9E-DD2ABB2F6634}" destId="{F06FFE33-016F-4006-B32E-3A6ACCB27438}" srcOrd="3" destOrd="0" presId="urn:microsoft.com/office/officeart/2005/8/layout/cycle2"/>
    <dgm:cxn modelId="{B7159686-1393-4237-A98F-3CB0C5B8714E}" type="presParOf" srcId="{F06FFE33-016F-4006-B32E-3A6ACCB27438}" destId="{F4639C0D-E3FE-4A5B-BC5F-949B75C934CF}" srcOrd="0" destOrd="0" presId="urn:microsoft.com/office/officeart/2005/8/layout/cycle2"/>
    <dgm:cxn modelId="{C46B395B-DC5A-4869-9EAE-3D8BDE308EDB}" type="presParOf" srcId="{F91B4119-E7F7-4BFC-8E9E-DD2ABB2F6634}" destId="{B2B5BD11-EF73-4B2A-BFC7-78FCEF613384}" srcOrd="4" destOrd="0" presId="urn:microsoft.com/office/officeart/2005/8/layout/cycle2"/>
    <dgm:cxn modelId="{F7A1D82D-FCA2-49A9-A312-BA09DE52A057}" type="presParOf" srcId="{F91B4119-E7F7-4BFC-8E9E-DD2ABB2F6634}" destId="{B1B67AFD-07FD-4E77-B43B-33297A083040}" srcOrd="5" destOrd="0" presId="urn:microsoft.com/office/officeart/2005/8/layout/cycle2"/>
    <dgm:cxn modelId="{E2F0407F-B0F5-4583-9662-0193E3F7B367}" type="presParOf" srcId="{B1B67AFD-07FD-4E77-B43B-33297A083040}" destId="{803EE3F5-2307-4793-B809-37F1F4723340}" srcOrd="0" destOrd="0" presId="urn:microsoft.com/office/officeart/2005/8/layout/cycle2"/>
    <dgm:cxn modelId="{F1B39E31-6233-4F26-B9A3-075CDAF26584}" type="presParOf" srcId="{F91B4119-E7F7-4BFC-8E9E-DD2ABB2F6634}" destId="{2469ED5C-FE76-4352-89E0-6F3327456140}" srcOrd="6" destOrd="0" presId="urn:microsoft.com/office/officeart/2005/8/layout/cycle2"/>
    <dgm:cxn modelId="{FE9B4513-0FB0-408D-83DE-E6917CCFF488}" type="presParOf" srcId="{F91B4119-E7F7-4BFC-8E9E-DD2ABB2F6634}" destId="{30956644-D0E8-468D-A2E2-DDC470742A76}" srcOrd="7" destOrd="0" presId="urn:microsoft.com/office/officeart/2005/8/layout/cycle2"/>
    <dgm:cxn modelId="{34866859-83AA-48BC-AF27-9281E17E2BAD}" type="presParOf" srcId="{30956644-D0E8-468D-A2E2-DDC470742A76}" destId="{1AD920DD-C0F2-498D-B73F-811B36EFB1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3F95F-BFE1-4FE0-BDAC-6D633C74BFC3}">
      <dsp:nvSpPr>
        <dsp:cNvPr id="0" name=""/>
        <dsp:cNvSpPr/>
      </dsp:nvSpPr>
      <dsp:spPr>
        <a:xfrm>
          <a:off x="1812310" y="230"/>
          <a:ext cx="1280279" cy="713414"/>
        </a:xfrm>
        <a:prstGeom prst="ellipse">
          <a:avLst/>
        </a:prstGeom>
        <a:solidFill>
          <a:srgbClr val="33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IN" sz="1000" kern="1200" dirty="0"/>
            <a:t>Introduction</a:t>
          </a:r>
        </a:p>
      </dsp:txBody>
      <dsp:txXfrm>
        <a:off x="1999803" y="104707"/>
        <a:ext cx="905293" cy="504460"/>
      </dsp:txXfrm>
    </dsp:sp>
    <dsp:sp modelId="{3A74CC26-A795-4239-8949-72BD046122B8}">
      <dsp:nvSpPr>
        <dsp:cNvPr id="0" name=""/>
        <dsp:cNvSpPr/>
      </dsp:nvSpPr>
      <dsp:spPr>
        <a:xfrm rot="2700000">
          <a:off x="2779416" y="615769"/>
          <a:ext cx="104508" cy="24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784007" y="652839"/>
        <a:ext cx="73156" cy="144467"/>
      </dsp:txXfrm>
    </dsp:sp>
    <dsp:sp modelId="{33BF134D-EF13-4479-8407-40EDCDE2F134}">
      <dsp:nvSpPr>
        <dsp:cNvPr id="0" name=""/>
        <dsp:cNvSpPr/>
      </dsp:nvSpPr>
      <dsp:spPr>
        <a:xfrm>
          <a:off x="2615070" y="757095"/>
          <a:ext cx="1188491" cy="713414"/>
        </a:xfrm>
        <a:prstGeom prst="ellipse">
          <a:avLst/>
        </a:prstGeom>
        <a:solidFill>
          <a:srgbClr val="33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IN" sz="1000" kern="1200" dirty="0"/>
            <a:t>Growth</a:t>
          </a:r>
        </a:p>
      </dsp:txBody>
      <dsp:txXfrm>
        <a:off x="2789120" y="861572"/>
        <a:ext cx="840391" cy="504460"/>
      </dsp:txXfrm>
    </dsp:sp>
    <dsp:sp modelId="{F06FFE33-016F-4006-B32E-3A6ACCB27438}">
      <dsp:nvSpPr>
        <dsp:cNvPr id="0" name=""/>
        <dsp:cNvSpPr/>
      </dsp:nvSpPr>
      <dsp:spPr>
        <a:xfrm rot="8100000">
          <a:off x="2773171" y="1372759"/>
          <a:ext cx="113599" cy="24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2802260" y="1408865"/>
        <a:ext cx="79519" cy="144467"/>
      </dsp:txXfrm>
    </dsp:sp>
    <dsp:sp modelId="{B2B5BD11-EF73-4B2A-BFC7-78FCEF613384}">
      <dsp:nvSpPr>
        <dsp:cNvPr id="0" name=""/>
        <dsp:cNvSpPr/>
      </dsp:nvSpPr>
      <dsp:spPr>
        <a:xfrm>
          <a:off x="1901262" y="1513961"/>
          <a:ext cx="1102375" cy="713414"/>
        </a:xfrm>
        <a:prstGeom prst="ellipse">
          <a:avLst/>
        </a:prstGeom>
        <a:solidFill>
          <a:srgbClr val="33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IN" sz="1000" kern="1200" dirty="0"/>
            <a:t>Maturity</a:t>
          </a:r>
        </a:p>
      </dsp:txBody>
      <dsp:txXfrm>
        <a:off x="2062701" y="1618438"/>
        <a:ext cx="779497" cy="504460"/>
      </dsp:txXfrm>
    </dsp:sp>
    <dsp:sp modelId="{B1B67AFD-07FD-4E77-B43B-33297A083040}">
      <dsp:nvSpPr>
        <dsp:cNvPr id="0" name=""/>
        <dsp:cNvSpPr/>
      </dsp:nvSpPr>
      <dsp:spPr>
        <a:xfrm rot="13500000">
          <a:off x="2015325" y="1373159"/>
          <a:ext cx="120008" cy="24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2046055" y="1434043"/>
        <a:ext cx="84006" cy="144467"/>
      </dsp:txXfrm>
    </dsp:sp>
    <dsp:sp modelId="{2469ED5C-FE76-4352-89E0-6F3327456140}">
      <dsp:nvSpPr>
        <dsp:cNvPr id="0" name=""/>
        <dsp:cNvSpPr/>
      </dsp:nvSpPr>
      <dsp:spPr>
        <a:xfrm>
          <a:off x="1157638" y="757095"/>
          <a:ext cx="1075893" cy="713414"/>
        </a:xfrm>
        <a:prstGeom prst="ellipse">
          <a:avLst/>
        </a:prstGeom>
        <a:solidFill>
          <a:srgbClr val="33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IN" sz="1000" kern="1200" dirty="0"/>
            <a:t>Decline</a:t>
          </a:r>
        </a:p>
      </dsp:txBody>
      <dsp:txXfrm>
        <a:off x="1315199" y="861572"/>
        <a:ext cx="760771" cy="504460"/>
      </dsp:txXfrm>
    </dsp:sp>
    <dsp:sp modelId="{30956644-D0E8-468D-A2E2-DDC470742A76}">
      <dsp:nvSpPr>
        <dsp:cNvPr id="0" name=""/>
        <dsp:cNvSpPr/>
      </dsp:nvSpPr>
      <dsp:spPr>
        <a:xfrm rot="18900000">
          <a:off x="2009185" y="624355"/>
          <a:ext cx="110916" cy="240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014058" y="684274"/>
        <a:ext cx="77641" cy="1444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EA0C0817-A112-4847-8014-A94B7D2A4EA3}" type="datetime1">
              <a:rPr lang="en-US" smtClean="0"/>
              <a:t>3/1/2023</a:t>
            </a:fld>
            <a:endParaRPr lang="en-US" dirty="0"/>
          </a:p>
        </p:txBody>
      </p:sp>
      <p:sp>
        <p:nvSpPr>
          <p:cNvPr id="17" name="Slide Number Placeholder 16"/>
          <p:cNvSpPr>
            <a:spLocks noGrp="1"/>
          </p:cNvSpPr>
          <p:nvPr>
            <p:ph type="sldNum" sz="quarter" idx="11"/>
          </p:nvPr>
        </p:nvSpPr>
        <p:spPr/>
        <p:txBody>
          <a:bodyPr/>
          <a:lstStyle/>
          <a:p>
            <a:fld id="{34B7E4EF-A1BD-40F4-AB7B-04F084DD991D}" type="slidenum">
              <a:rPr lang="en-US" smtClean="0"/>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A2B21-3FCD-4721-B95C-427943F61125}"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A2B21-3FCD-4721-B95C-427943F61125}"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877" y="982134"/>
            <a:ext cx="8453907"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7" y="5029203"/>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512252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6"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313861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332B432-ACDA-4023-A761-2BAB76577B62}" type="datetime1">
              <a:rPr lang="en-US" smtClean="0"/>
              <a:t>3/1/2023</a:t>
            </a:fld>
            <a:endParaRPr lang="en-US" dirty="0"/>
          </a:p>
        </p:txBody>
      </p:sp>
      <p:sp>
        <p:nvSpPr>
          <p:cNvPr id="12" name="Slide Number Placeholder 11"/>
          <p:cNvSpPr>
            <a:spLocks noGrp="1"/>
          </p:cNvSpPr>
          <p:nvPr>
            <p:ph type="sldNum" sz="quarter" idx="15"/>
          </p:nvPr>
        </p:nvSpPr>
        <p:spPr/>
        <p:txBody>
          <a:bodyPr/>
          <a:lstStyle/>
          <a:p>
            <a:fld id="{34B7E4EF-A1BD-40F4-AB7B-04F084DD991D}"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9C646AA-F36E-4540-911D-FFFC0A0EF24A}" type="datetime1">
              <a:rPr lang="en-US" smtClean="0"/>
              <a:t>3/1/2023</a:t>
            </a:fld>
            <a:endParaRPr lang="en-US" dirty="0"/>
          </a:p>
        </p:txBody>
      </p:sp>
      <p:sp>
        <p:nvSpPr>
          <p:cNvPr id="14" name="Slide Number Placeholder 13"/>
          <p:cNvSpPr>
            <a:spLocks noGrp="1"/>
          </p:cNvSpPr>
          <p:nvPr>
            <p:ph type="sldNum" sz="quarter" idx="11"/>
          </p:nvPr>
        </p:nvSpPr>
        <p:spPr/>
        <p:txBody>
          <a:bodyPr/>
          <a:lstStyle/>
          <a:p>
            <a:fld id="{34B7E4EF-A1BD-40F4-AB7B-04F084DD991D}"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9186D26-FA5F-4637-B602-B7C2DC34CFD4}" type="datetime1">
              <a:rPr lang="en-US" smtClean="0"/>
              <a:t>3/1/2023</a:t>
            </a:fld>
            <a:endParaRPr lang="en-US" dirty="0"/>
          </a:p>
        </p:txBody>
      </p:sp>
      <p:sp>
        <p:nvSpPr>
          <p:cNvPr id="12" name="Slide Number Placeholder 11"/>
          <p:cNvSpPr>
            <a:spLocks noGrp="1"/>
          </p:cNvSpPr>
          <p:nvPr>
            <p:ph type="sldNum" sz="quarter" idx="16"/>
          </p:nvPr>
        </p:nvSpPr>
        <p:spPr/>
        <p:txBody>
          <a:bodyPr/>
          <a:lstStyle/>
          <a:p>
            <a:fld id="{34B7E4EF-A1BD-40F4-AB7B-04F084DD991D}" type="slidenum">
              <a:rPr lang="en-US" smtClean="0"/>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A7F15D8-96D1-4781-BC50-CA8A088B2FE4}" type="datetime1">
              <a:rPr lang="en-US" smtClean="0"/>
              <a:t>3/1/2023</a:t>
            </a:fld>
            <a:endParaRPr lang="en-US" dirty="0"/>
          </a:p>
        </p:txBody>
      </p:sp>
      <p:sp>
        <p:nvSpPr>
          <p:cNvPr id="12" name="Slide Number Placeholder 11"/>
          <p:cNvSpPr>
            <a:spLocks noGrp="1"/>
          </p:cNvSpPr>
          <p:nvPr>
            <p:ph type="sldNum" sz="quarter" idx="17"/>
          </p:nvPr>
        </p:nvSpPr>
        <p:spPr/>
        <p:txBody>
          <a:bodyPr/>
          <a:lstStyle/>
          <a:p>
            <a:fld id="{34B7E4EF-A1BD-40F4-AB7B-04F084DD991D}"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9A96C99-B8F8-4528-BD05-0E16E943DC09}" type="datetime1">
              <a:rPr lang="en-US" smtClean="0"/>
              <a:t>3/1/2023</a:t>
            </a:fld>
            <a:endParaRPr lang="en-US" dirty="0"/>
          </a:p>
        </p:txBody>
      </p:sp>
      <p:sp>
        <p:nvSpPr>
          <p:cNvPr id="16" name="Slide Number Placeholder 15"/>
          <p:cNvSpPr>
            <a:spLocks noGrp="1"/>
          </p:cNvSpPr>
          <p:nvPr>
            <p:ph type="sldNum" sz="quarter" idx="11"/>
          </p:nvPr>
        </p:nvSpPr>
        <p:spPr/>
        <p:txBody>
          <a:bodyPr/>
          <a:lstStyle/>
          <a:p>
            <a:fld id="{34B7E4EF-A1BD-40F4-AB7B-04F084DD991D}"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3636942-C211-4B28-8DBD-C953E00AF71B}" type="datetime1">
              <a:rPr lang="en-US" smtClean="0"/>
              <a:t>3/1/2023</a:t>
            </a:fld>
            <a:endParaRPr lang="en-US" dirty="0"/>
          </a:p>
        </p:txBody>
      </p:sp>
      <p:sp>
        <p:nvSpPr>
          <p:cNvPr id="8" name="Slide Number Placeholder 7"/>
          <p:cNvSpPr>
            <a:spLocks noGrp="1"/>
          </p:cNvSpPr>
          <p:nvPr>
            <p:ph type="sldNum" sz="quarter" idx="11"/>
          </p:nvPr>
        </p:nvSpPr>
        <p:spPr/>
        <p:txBody>
          <a:bodyPr/>
          <a:lstStyle/>
          <a:p>
            <a:fld id="{34B7E4EF-A1BD-40F4-AB7B-04F084DD991D}"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E8D12A6-918A-48BD-8CB9-CA713993B0EA}" type="datetime1">
              <a:rPr lang="en-US" smtClean="0"/>
              <a:t>3/1/2023</a:t>
            </a:fld>
            <a:endParaRPr lang="en-US" dirty="0"/>
          </a:p>
        </p:txBody>
      </p:sp>
      <p:sp>
        <p:nvSpPr>
          <p:cNvPr id="19" name="Slide Number Placeholder 18"/>
          <p:cNvSpPr>
            <a:spLocks noGrp="1"/>
          </p:cNvSpPr>
          <p:nvPr>
            <p:ph type="sldNum" sz="quarter" idx="16"/>
          </p:nvPr>
        </p:nvSpPr>
        <p:spPr/>
        <p:txBody>
          <a:bodyPr/>
          <a:lstStyle/>
          <a:p>
            <a:fld id="{34B7E4EF-A1BD-40F4-AB7B-04F084DD991D}"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E778CE86-875F-4587-BCF6-FA054AFC0D53}" type="datetime1">
              <a:rPr lang="en-US" smtClean="0"/>
              <a:pPr/>
              <a:t>3/1/2023</a:t>
            </a:fld>
            <a:endParaRPr lang="en-US" dirty="0"/>
          </a:p>
        </p:txBody>
      </p:sp>
      <p:sp>
        <p:nvSpPr>
          <p:cNvPr id="14" name="Slide Number Placeholder 13"/>
          <p:cNvSpPr>
            <a:spLocks noGrp="1"/>
          </p:cNvSpPr>
          <p:nvPr>
            <p:ph type="sldNum" sz="quarter" idx="15"/>
          </p:nvPr>
        </p:nvSpPr>
        <p:spPr>
          <a:xfrm>
            <a:off x="5384800" y="6172200"/>
            <a:ext cx="1422400" cy="304800"/>
          </a:xfrm>
        </p:spPr>
        <p:txBody>
          <a:bodyPr/>
          <a:lstStyle/>
          <a:p>
            <a:fld id="{34B7E4EF-A1BD-40F4-AB7B-04F084DD991D}" type="slidenum">
              <a:rPr lang="en-US" smtClean="0"/>
              <a:t>‹#›</a:t>
            </a:fld>
            <a:endParaRPr lang="en-US" dirty="0"/>
          </a:p>
        </p:txBody>
      </p:sp>
      <p:sp>
        <p:nvSpPr>
          <p:cNvPr id="15" name="Footer Placeholder 14"/>
          <p:cNvSpPr>
            <a:spLocks noGrp="1"/>
          </p:cNvSpPr>
          <p:nvPr>
            <p:ph type="ftr" sz="quarter" idx="16"/>
          </p:nvPr>
        </p:nvSpPr>
        <p:spPr>
          <a:xfrm>
            <a:off x="1930400" y="6486525"/>
            <a:ext cx="8331200" cy="292100"/>
          </a:xfrm>
        </p:spPr>
        <p:txBody>
          <a:bodyPr/>
          <a:lstStyle/>
          <a:p>
            <a:pPr algn="l"/>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6FA2B21-3FCD-4721-B95C-427943F61125}" type="datetime1">
              <a:rPr lang="en-US" smtClean="0"/>
              <a:t>3/1/2023</a:t>
            </a:fld>
            <a:endParaRPr lang="en-US" dirty="0"/>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4B7E4EF-A1BD-40F4-AB7B-04F084DD991D}" type="slidenum">
              <a:rPr lang="en-US" smtClean="0"/>
              <a:t>‹#›</a:t>
            </a:fld>
            <a:endParaRPr lang="en-US" dirty="0"/>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s://www.goodfreephotos.com/united-states/georgia/atlanta/architecture-and0tall-buildings-in-atlanta-georgia.jpg.php" TargetMode="External"/><Relationship Id="rId3" Type="http://schemas.openxmlformats.org/officeDocument/2006/relationships/hyperlink" Target="https://www.publicdomainpictures.net/en/view-image.php?image=302511&amp;picture=airplane-flying" TargetMode="External"/><Relationship Id="rId7" Type="http://schemas.openxmlformats.org/officeDocument/2006/relationships/hyperlink" Target="https://nara.getarchive.net/media/right-side-view-of-a-us-army-m-727-self-propelled-hawk-surface-to-air-missile-6c16a5" TargetMode="External"/><Relationship Id="rId12"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5.jpg"/><Relationship Id="rId11" Type="http://schemas.openxmlformats.org/officeDocument/2006/relationships/hyperlink" Target="https://www.flickr.com/photos/chryslergroup/8204871329/" TargetMode="External"/><Relationship Id="rId5" Type="http://schemas.openxmlformats.org/officeDocument/2006/relationships/hyperlink" Target="https://freepngimg.com/png/10552-computer-pc-png-picture" TargetMode="External"/><Relationship Id="rId10" Type="http://schemas.openxmlformats.org/officeDocument/2006/relationships/image" Target="../media/image7.jpg"/><Relationship Id="rId4" Type="http://schemas.openxmlformats.org/officeDocument/2006/relationships/image" Target="../media/image4.png"/><Relationship Id="rId9" Type="http://schemas.openxmlformats.org/officeDocument/2006/relationships/hyperlink" Target="https://www.flickr.com/photos/grayconstruction/498057616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814192"/>
            <a:ext cx="9485195" cy="3557392"/>
          </a:xfrm>
          <a:solidFill>
            <a:srgbClr val="333300"/>
          </a:solidFill>
        </p:spPr>
        <p:txBody>
          <a:bodyPr/>
          <a:lstStyle/>
          <a:p>
            <a:pPr algn="ctr"/>
            <a:r>
              <a:rPr lang="en-US" b="1" dirty="0"/>
              <a:t>PRODUCT LIFE CYCLE COSTING</a:t>
            </a:r>
          </a:p>
        </p:txBody>
      </p:sp>
      <p:sp>
        <p:nvSpPr>
          <p:cNvPr id="4" name="Text Placeholder 3"/>
          <p:cNvSpPr>
            <a:spLocks noGrp="1"/>
          </p:cNvSpPr>
          <p:nvPr>
            <p:ph type="body" sz="half" idx="2"/>
          </p:nvPr>
        </p:nvSpPr>
        <p:spPr>
          <a:xfrm>
            <a:off x="1182251" y="4728952"/>
            <a:ext cx="9913380" cy="1828801"/>
          </a:xfrm>
        </p:spPr>
        <p:txBody>
          <a:bodyPr>
            <a:normAutofit/>
          </a:bodyPr>
          <a:lstStyle/>
          <a:p>
            <a:pPr algn="ctr"/>
            <a:r>
              <a:rPr lang="en-US" sz="3200" b="1" dirty="0" smtClean="0"/>
              <a:t>Dr. </a:t>
            </a:r>
            <a:r>
              <a:rPr lang="en-US" sz="3200" b="1" dirty="0" err="1" smtClean="0"/>
              <a:t>Manisha</a:t>
            </a:r>
            <a:r>
              <a:rPr lang="en-US" sz="3200" b="1" dirty="0" smtClean="0"/>
              <a:t> </a:t>
            </a:r>
            <a:r>
              <a:rPr lang="en-US" sz="3200" b="1" dirty="0" err="1" smtClean="0"/>
              <a:t>Shedge</a:t>
            </a:r>
            <a:endParaRPr lang="en-US" sz="3200" b="1" dirty="0"/>
          </a:p>
        </p:txBody>
      </p:sp>
    </p:spTree>
    <p:extLst>
      <p:ext uri="{BB962C8B-B14F-4D97-AF65-F5344CB8AC3E}">
        <p14:creationId xmlns:p14="http://schemas.microsoft.com/office/powerpoint/2010/main" val="97485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8F38DA-9113-4A68-9DA5-EC5A7755EC2F}"/>
              </a:ext>
            </a:extLst>
          </p:cNvPr>
          <p:cNvPicPr>
            <a:picLocks noChangeAspect="1"/>
          </p:cNvPicPr>
          <p:nvPr/>
        </p:nvPicPr>
        <p:blipFill>
          <a:blip r:embed="rId2"/>
          <a:stretch>
            <a:fillRect/>
          </a:stretch>
        </p:blipFill>
        <p:spPr>
          <a:xfrm>
            <a:off x="1829599" y="882055"/>
            <a:ext cx="8532804" cy="5093890"/>
          </a:xfrm>
          <a:prstGeom prst="rect">
            <a:avLst/>
          </a:prstGeom>
          <a:ln w="28575"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20624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3F61B8-BBC0-4504-B5BB-56BB084E5D12}"/>
              </a:ext>
            </a:extLst>
          </p:cNvPr>
          <p:cNvSpPr>
            <a:spLocks noGrp="1"/>
          </p:cNvSpPr>
          <p:nvPr>
            <p:ph sz="quarter" idx="13"/>
          </p:nvPr>
        </p:nvSpPr>
        <p:spPr/>
        <p:txBody>
          <a:bodyPr>
            <a:normAutofit fontScale="92500" lnSpcReduction="10000"/>
          </a:bodyPr>
          <a:lstStyle/>
          <a:p>
            <a:pPr algn="just"/>
            <a:r>
              <a:rPr lang="en-IN" b="1" dirty="0">
                <a:latin typeface="Times New Roman" panose="02020603050405020304" pitchFamily="18" charset="0"/>
                <a:cs typeface="Times New Roman" panose="02020603050405020304" pitchFamily="18" charset="0"/>
              </a:rPr>
              <a:t>Cost breakdown structure:-</a:t>
            </a:r>
          </a:p>
          <a:p>
            <a:pPr marL="0" indent="0" algn="just">
              <a:buNone/>
            </a:pPr>
            <a:r>
              <a:rPr lang="en-IN" dirty="0">
                <a:latin typeface="Times New Roman" panose="02020603050405020304" pitchFamily="18" charset="0"/>
                <a:cs typeface="Times New Roman" panose="02020603050405020304" pitchFamily="18" charset="0"/>
              </a:rPr>
              <a:t>Complexity of structure varies according to purchasing decisions. The objective is to identify all the relevant cost elements. Cost boundaries are also well defined to avoid omission or duplication.</a:t>
            </a:r>
          </a:p>
          <a:p>
            <a:pPr marL="0" indent="0" algn="just">
              <a:buNone/>
            </a:pPr>
            <a:r>
              <a:rPr lang="en-IN" dirty="0">
                <a:latin typeface="Times New Roman" panose="02020603050405020304" pitchFamily="18" charset="0"/>
                <a:cs typeface="Times New Roman" panose="02020603050405020304" pitchFamily="18" charset="0"/>
              </a:rPr>
              <a:t>Characteristics of the cost breakdown structure are as follows:-</a:t>
            </a:r>
          </a:p>
          <a:p>
            <a:pPr marL="342900" indent="-342900" algn="just">
              <a:buAutoNum type="arabicParenR"/>
            </a:pPr>
            <a:r>
              <a:rPr lang="en-IN" dirty="0">
                <a:latin typeface="Times New Roman" panose="02020603050405020304" pitchFamily="18" charset="0"/>
                <a:cs typeface="Times New Roman" panose="02020603050405020304" pitchFamily="18" charset="0"/>
              </a:rPr>
              <a:t>All relevant cost elements must be included.</a:t>
            </a:r>
          </a:p>
          <a:p>
            <a:pPr marL="342900" indent="-342900" algn="just">
              <a:buAutoNum type="arabicParenR"/>
            </a:pPr>
            <a:r>
              <a:rPr lang="en-IN" dirty="0">
                <a:latin typeface="Times New Roman" panose="02020603050405020304" pitchFamily="18" charset="0"/>
                <a:cs typeface="Times New Roman" panose="02020603050405020304" pitchFamily="18" charset="0"/>
              </a:rPr>
              <a:t>Each cost element must be well defied so that all involved have no doubts as to what is to be included.</a:t>
            </a:r>
          </a:p>
          <a:p>
            <a:pPr marL="342900" indent="-342900" algn="just">
              <a:buAutoNum type="arabicParenR"/>
            </a:pPr>
            <a:r>
              <a:rPr lang="en-IN" dirty="0">
                <a:latin typeface="Times New Roman" panose="02020603050405020304" pitchFamily="18" charset="0"/>
                <a:cs typeface="Times New Roman" panose="02020603050405020304" pitchFamily="18" charset="0"/>
              </a:rPr>
              <a:t>Each cost element must be identifiable with a significant level of activity or major item of equipment.</a:t>
            </a:r>
          </a:p>
          <a:p>
            <a:pPr marL="342900" indent="-342900" algn="just">
              <a:buAutoNum type="arabicParenR"/>
            </a:pPr>
            <a:r>
              <a:rPr lang="en-IN" dirty="0">
                <a:latin typeface="Times New Roman" panose="02020603050405020304" pitchFamily="18" charset="0"/>
                <a:cs typeface="Times New Roman" panose="02020603050405020304" pitchFamily="18" charset="0"/>
              </a:rPr>
              <a:t>Structuring of cost breakdown should be capable of analysing specific areas.</a:t>
            </a:r>
          </a:p>
          <a:p>
            <a:pPr marL="342900" indent="-342900" algn="just">
              <a:buAutoNum type="arabicParenR"/>
            </a:pPr>
            <a:r>
              <a:rPr lang="en-IN" dirty="0">
                <a:latin typeface="Times New Roman" panose="02020603050405020304" pitchFamily="18" charset="0"/>
                <a:cs typeface="Times New Roman" panose="02020603050405020304" pitchFamily="18" charset="0"/>
              </a:rPr>
              <a:t>The structure should be compatible with management accounting procedures used in cost collection, so that information may be fed directly for life cycle costing.</a:t>
            </a:r>
          </a:p>
          <a:p>
            <a:pPr marL="342900" indent="-342900" algn="just">
              <a:buAutoNum type="arabicParenR"/>
            </a:pPr>
            <a:r>
              <a:rPr lang="en-IN" dirty="0">
                <a:latin typeface="Times New Roman" panose="02020603050405020304" pitchFamily="18" charset="0"/>
                <a:cs typeface="Times New Roman" panose="02020603050405020304" pitchFamily="18" charset="0"/>
              </a:rPr>
              <a:t>The structure should be designed to allow different levels of data within various cost categories. Sufficient flexibility must be ensured for cost allocation. </a:t>
            </a:r>
          </a:p>
          <a:p>
            <a:pPr marL="342900" indent="-342900" algn="just">
              <a:buAutoNum type="arabicParenR"/>
            </a:pPr>
            <a:endParaRPr lang="en-IN"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BBC93D8D-EDF7-4FE8-96C1-B9F9E68D56D6}"/>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Fundamental concepts</a:t>
            </a:r>
          </a:p>
        </p:txBody>
      </p:sp>
    </p:spTree>
    <p:extLst>
      <p:ext uri="{BB962C8B-B14F-4D97-AF65-F5344CB8AC3E}">
        <p14:creationId xmlns:p14="http://schemas.microsoft.com/office/powerpoint/2010/main" val="166728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1BBB4C-AAA1-4D45-94AC-31DAC29D809A}"/>
              </a:ext>
            </a:extLst>
          </p:cNvPr>
          <p:cNvSpPr>
            <a:spLocks noGrp="1"/>
          </p:cNvSpPr>
          <p:nvPr>
            <p:ph sz="quarter" idx="13"/>
          </p:nvPr>
        </p:nvSpPr>
        <p:spPr/>
        <p:txBody>
          <a:bodyPr>
            <a:normAutofit/>
          </a:bodyPr>
          <a:lstStyle/>
          <a:p>
            <a:pPr algn="just"/>
            <a:r>
              <a:rPr lang="en-IN" dirty="0">
                <a:latin typeface="Times New Roman" panose="02020603050405020304" pitchFamily="18" charset="0"/>
                <a:cs typeface="Times New Roman" panose="02020603050405020304" pitchFamily="18" charset="0"/>
              </a:rPr>
              <a:t>Cost estimating:-</a:t>
            </a:r>
          </a:p>
          <a:p>
            <a:pPr marL="0" indent="0" algn="just">
              <a:buNone/>
            </a:pPr>
            <a:r>
              <a:rPr lang="en-IN" dirty="0">
                <a:latin typeface="Times New Roman" panose="02020603050405020304" pitchFamily="18" charset="0"/>
                <a:cs typeface="Times New Roman" panose="02020603050405020304" pitchFamily="18" charset="0"/>
              </a:rPr>
              <a:t>As a next step, it is essential to compute the costs of each category.</a:t>
            </a:r>
          </a:p>
          <a:p>
            <a:pPr marL="0" indent="0" algn="just">
              <a:buNone/>
            </a:pPr>
            <a:r>
              <a:rPr lang="en-IN" dirty="0">
                <a:latin typeface="Times New Roman" panose="02020603050405020304" pitchFamily="18" charset="0"/>
                <a:cs typeface="Times New Roman" panose="02020603050405020304" pitchFamily="18" charset="0"/>
              </a:rPr>
              <a:t>The methods of estimation are as under:-</a:t>
            </a:r>
          </a:p>
          <a:p>
            <a:pPr marL="342900" indent="-342900" algn="just">
              <a:buAutoNum type="arabicParenR"/>
            </a:pPr>
            <a:r>
              <a:rPr lang="en-IN" dirty="0">
                <a:latin typeface="Times New Roman" panose="02020603050405020304" pitchFamily="18" charset="0"/>
                <a:cs typeface="Times New Roman" panose="02020603050405020304" pitchFamily="18" charset="0"/>
              </a:rPr>
              <a:t>Known factors or rates are inputs to life cycle cost analysis, e.g., given the unit cost of production and quantity, the procurement cost can be easily calculated.</a:t>
            </a:r>
          </a:p>
          <a:p>
            <a:pPr marL="342900" indent="-342900" algn="just">
              <a:buAutoNum type="arabicParenR"/>
            </a:pPr>
            <a:r>
              <a:rPr lang="en-IN" dirty="0">
                <a:latin typeface="Times New Roman" panose="02020603050405020304" pitchFamily="18" charset="0"/>
                <a:cs typeface="Times New Roman" panose="02020603050405020304" pitchFamily="18" charset="0"/>
              </a:rPr>
              <a:t>Cost estimating relationships- are derived from historical or empirical data, e.g., on the basis of experience, a rate for charging cost can be determined. However, rapidly changing circumstances force adjustments to be made least the data may become out of date.</a:t>
            </a:r>
          </a:p>
          <a:p>
            <a:pPr marL="342900" indent="-342900" algn="just">
              <a:buAutoNum type="arabicParenR"/>
            </a:pPr>
            <a:r>
              <a:rPr lang="en-IN" dirty="0">
                <a:latin typeface="Times New Roman" panose="02020603050405020304" pitchFamily="18" charset="0"/>
                <a:cs typeface="Times New Roman" panose="02020603050405020304" pitchFamily="18" charset="0"/>
              </a:rPr>
              <a:t>Expert opinion-  It is, at times, the only method available when real data is not obtainable. Such estimations must include supporting assumptions and rationale.</a:t>
            </a:r>
          </a:p>
        </p:txBody>
      </p:sp>
      <p:sp>
        <p:nvSpPr>
          <p:cNvPr id="2" name="Title 1">
            <a:extLst>
              <a:ext uri="{FF2B5EF4-FFF2-40B4-BE49-F238E27FC236}">
                <a16:creationId xmlns:a16="http://schemas.microsoft.com/office/drawing/2014/main" xmlns="" id="{6402A5FF-EA5B-4498-AA05-5BDDCB62D449}"/>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Fundamental concepts</a:t>
            </a:r>
          </a:p>
        </p:txBody>
      </p:sp>
    </p:spTree>
    <p:extLst>
      <p:ext uri="{BB962C8B-B14F-4D97-AF65-F5344CB8AC3E}">
        <p14:creationId xmlns:p14="http://schemas.microsoft.com/office/powerpoint/2010/main" val="266895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CA5EF2-53C6-4FFB-AE80-3D75173A1198}"/>
              </a:ext>
            </a:extLst>
          </p:cNvPr>
          <p:cNvSpPr>
            <a:spLocks noGrp="1"/>
          </p:cNvSpPr>
          <p:nvPr>
            <p:ph sz="quarter" idx="13"/>
          </p:nvPr>
        </p:nvSpPr>
        <p:spPr/>
        <p:txBody>
          <a:bodyPr>
            <a:normAutofit/>
          </a:bodyPr>
          <a:lstStyle/>
          <a:p>
            <a:pPr algn="just"/>
            <a:r>
              <a:rPr lang="en-IN" b="1" dirty="0">
                <a:latin typeface="Times New Roman" panose="02020603050405020304" pitchFamily="18" charset="0"/>
                <a:cs typeface="Times New Roman" panose="02020603050405020304" pitchFamily="18" charset="0"/>
              </a:rPr>
              <a:t>Discounting:- </a:t>
            </a:r>
          </a:p>
          <a:p>
            <a:pPr marL="0" indent="0" algn="just">
              <a:buNone/>
            </a:pPr>
            <a:r>
              <a:rPr lang="en-IN" dirty="0">
                <a:latin typeface="Times New Roman" panose="02020603050405020304" pitchFamily="18" charset="0"/>
                <a:cs typeface="Times New Roman" panose="02020603050405020304" pitchFamily="18" charset="0"/>
              </a:rPr>
              <a:t>Discounting technique is used to compare costs and benefits occurring in different time periods, since people generally prefer to receive goods and services at present rather than in future. It is also called “time preference”.</a:t>
            </a:r>
          </a:p>
          <a:p>
            <a:pPr marL="0" indent="0" algn="just">
              <a:buNone/>
            </a:pPr>
            <a:r>
              <a:rPr lang="en-IN" dirty="0">
                <a:latin typeface="Times New Roman" panose="02020603050405020304" pitchFamily="18" charset="0"/>
                <a:cs typeface="Times New Roman" panose="02020603050405020304" pitchFamily="18" charset="0"/>
              </a:rPr>
              <a:t>When comparing two or more options, a common base is a must to ensure correct evaluation that is why, generally discounting is done of all future values to the present base. An appropriate rate of discounting is required to be determined so that correct purchasing decision can be taken.</a:t>
            </a:r>
          </a:p>
          <a:p>
            <a:pPr algn="just"/>
            <a:r>
              <a:rPr lang="en-IN" b="1" dirty="0">
                <a:latin typeface="Times New Roman" panose="02020603050405020304" pitchFamily="18" charset="0"/>
                <a:cs typeface="Times New Roman" panose="02020603050405020304" pitchFamily="18" charset="0"/>
              </a:rPr>
              <a:t>Inflation:-</a:t>
            </a:r>
          </a:p>
          <a:p>
            <a:pPr marL="0" indent="0" algn="just">
              <a:buNone/>
            </a:pPr>
            <a:r>
              <a:rPr lang="en-IN" dirty="0">
                <a:latin typeface="Times New Roman" panose="02020603050405020304" pitchFamily="18" charset="0"/>
                <a:cs typeface="Times New Roman" panose="02020603050405020304" pitchFamily="18" charset="0"/>
              </a:rPr>
              <a:t>Inflation effects should also be adjusted while discounting. The rate of discounting, if takes into account only the factor of inflation, correct decisions can’t be arrived at. Discounting rate is “investment premium” which is over and above the rate of inflation.</a:t>
            </a:r>
          </a:p>
        </p:txBody>
      </p:sp>
      <p:sp>
        <p:nvSpPr>
          <p:cNvPr id="2" name="Title 1">
            <a:extLst>
              <a:ext uri="{FF2B5EF4-FFF2-40B4-BE49-F238E27FC236}">
                <a16:creationId xmlns:a16="http://schemas.microsoft.com/office/drawing/2014/main" xmlns="" id="{4220C460-8C96-4DC0-8235-D02FDC9CBDC3}"/>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Fundamental concepts</a:t>
            </a:r>
          </a:p>
        </p:txBody>
      </p:sp>
    </p:spTree>
    <p:extLst>
      <p:ext uri="{BB962C8B-B14F-4D97-AF65-F5344CB8AC3E}">
        <p14:creationId xmlns:p14="http://schemas.microsoft.com/office/powerpoint/2010/main" val="38401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42E7AA-2006-4A58-B4BA-938B0EE76C2B}"/>
              </a:ext>
            </a:extLst>
          </p:cNvPr>
          <p:cNvSpPr>
            <a:spLocks noGrp="1"/>
          </p:cNvSpPr>
          <p:nvPr>
            <p:ph sz="quarter" idx="13"/>
          </p:nvPr>
        </p:nvSpPr>
        <p:spPr/>
        <p:txBody>
          <a:bodyPr>
            <a:normAutofit fontScale="92500" lnSpcReduction="20000"/>
          </a:bodyPr>
          <a:lstStyle/>
          <a:p>
            <a:pPr algn="just"/>
            <a:r>
              <a:rPr lang="en-IN" b="1" dirty="0">
                <a:latin typeface="Times New Roman" panose="02020603050405020304" pitchFamily="18" charset="0"/>
                <a:cs typeface="Times New Roman" panose="02020603050405020304" pitchFamily="18" charset="0"/>
              </a:rPr>
              <a:t>Evaluation of purchase options:-</a:t>
            </a:r>
          </a:p>
          <a:p>
            <a:pPr marL="0" indent="0" algn="just">
              <a:buNone/>
            </a:pPr>
            <a:r>
              <a:rPr lang="en-IN" dirty="0">
                <a:latin typeface="Times New Roman" panose="02020603050405020304" pitchFamily="18" charset="0"/>
                <a:cs typeface="Times New Roman" panose="02020603050405020304" pitchFamily="18" charset="0"/>
              </a:rPr>
              <a:t>Competing proposals can be evaluated on the basis of whole life cost. Analysis is relevant particularly for service contracts and equipment purchasing decisions.</a:t>
            </a:r>
          </a:p>
          <a:p>
            <a:pPr algn="just"/>
            <a:r>
              <a:rPr lang="en-IN" b="1" dirty="0">
                <a:latin typeface="Times New Roman" panose="02020603050405020304" pitchFamily="18" charset="0"/>
                <a:cs typeface="Times New Roman" panose="02020603050405020304" pitchFamily="18" charset="0"/>
              </a:rPr>
              <a:t>Better cost awareness:-</a:t>
            </a:r>
          </a:p>
          <a:p>
            <a:pPr marL="0" indent="0" algn="just">
              <a:buNone/>
            </a:pPr>
            <a:r>
              <a:rPr lang="en-IN" dirty="0">
                <a:latin typeface="Times New Roman" panose="02020603050405020304" pitchFamily="18" charset="0"/>
                <a:cs typeface="Times New Roman" panose="02020603050405020304" pitchFamily="18" charset="0"/>
              </a:rPr>
              <a:t>Management gets an insight into the factors driving cost and resources required for the purchase. Identification of cost drivers is possible so that management effort is directed towards most cost effective areas of purchase.</a:t>
            </a:r>
          </a:p>
          <a:p>
            <a:pPr algn="just"/>
            <a:r>
              <a:rPr lang="en-IN" b="1" dirty="0">
                <a:latin typeface="Times New Roman" panose="02020603050405020304" pitchFamily="18" charset="0"/>
                <a:cs typeface="Times New Roman" panose="02020603050405020304" pitchFamily="18" charset="0"/>
              </a:rPr>
              <a:t>More accurate cost forecasting:-</a:t>
            </a:r>
          </a:p>
          <a:p>
            <a:pPr marL="0" indent="0" algn="just">
              <a:buNone/>
            </a:pPr>
            <a:r>
              <a:rPr lang="en-IN" dirty="0">
                <a:latin typeface="Times New Roman" panose="02020603050405020304" pitchFamily="18" charset="0"/>
                <a:cs typeface="Times New Roman" panose="02020603050405020304" pitchFamily="18" charset="0"/>
              </a:rPr>
              <a:t>Full cost associated with a procurement can be better estimated, lending to improved decision making at all levels. Additionally, the analysis leads to more accurate forecasting of future expenditure and capital investments.</a:t>
            </a:r>
          </a:p>
          <a:p>
            <a:pPr algn="just"/>
            <a:r>
              <a:rPr lang="en-IN" b="1" dirty="0">
                <a:latin typeface="Times New Roman" panose="02020603050405020304" pitchFamily="18" charset="0"/>
                <a:cs typeface="Times New Roman" panose="02020603050405020304" pitchFamily="18" charset="0"/>
              </a:rPr>
              <a:t>Performance trade off against cost:-</a:t>
            </a:r>
          </a:p>
          <a:p>
            <a:pPr marL="0" indent="0" algn="just">
              <a:buNone/>
            </a:pPr>
            <a:r>
              <a:rPr lang="en-IN" dirty="0">
                <a:latin typeface="Times New Roman" panose="02020603050405020304" pitchFamily="18" charset="0"/>
                <a:cs typeface="Times New Roman" panose="02020603050405020304" pitchFamily="18" charset="0"/>
              </a:rPr>
              <a:t>Cost is not the sole factor to be considered in purchasing decisions. Other factors such as overall fitness against requirement and quality of the products and levels of service to be provided are also relevant.</a:t>
            </a:r>
          </a:p>
        </p:txBody>
      </p:sp>
      <p:sp>
        <p:nvSpPr>
          <p:cNvPr id="2" name="Title 1">
            <a:extLst>
              <a:ext uri="{FF2B5EF4-FFF2-40B4-BE49-F238E27FC236}">
                <a16:creationId xmlns:a16="http://schemas.microsoft.com/office/drawing/2014/main" xmlns="" id="{ADABC5AF-A6E8-4647-B7FE-F37954C30946}"/>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Life Cycle Costing- Benefits</a:t>
            </a:r>
          </a:p>
        </p:txBody>
      </p:sp>
    </p:spTree>
    <p:extLst>
      <p:ext uri="{BB962C8B-B14F-4D97-AF65-F5344CB8AC3E}">
        <p14:creationId xmlns:p14="http://schemas.microsoft.com/office/powerpoint/2010/main" val="224844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7D4151-C919-4F4F-AD9A-4C0A2013C9BE}"/>
              </a:ext>
            </a:extLst>
          </p:cNvPr>
          <p:cNvSpPr>
            <a:spLocks noGrp="1"/>
          </p:cNvSpPr>
          <p:nvPr>
            <p:ph sz="quarter" idx="13"/>
          </p:nvPr>
        </p:nvSpPr>
        <p:spPr/>
        <p:txBody>
          <a:bodyPr>
            <a:normAutofit fontScale="92500" lnSpcReduction="10000"/>
          </a:bodyPr>
          <a:lstStyle/>
          <a:p>
            <a:pPr algn="just"/>
            <a:r>
              <a:rPr lang="en-IN" b="1" dirty="0">
                <a:latin typeface="Times New Roman" panose="02020603050405020304" pitchFamily="18" charset="0"/>
                <a:cs typeface="Times New Roman" panose="02020603050405020304" pitchFamily="18" charset="0"/>
              </a:rPr>
              <a:t>Better decision:- </a:t>
            </a:r>
          </a:p>
          <a:p>
            <a:pPr marL="0" indent="0" algn="just">
              <a:buNone/>
            </a:pPr>
            <a:r>
              <a:rPr lang="en-IN" dirty="0">
                <a:latin typeface="Times New Roman" panose="02020603050405020304" pitchFamily="18" charset="0"/>
                <a:cs typeface="Times New Roman" panose="02020603050405020304" pitchFamily="18" charset="0"/>
              </a:rPr>
              <a:t>Within a particular life cycle stage, better decisions can be taken with the help of accurate and realistic assessment of revenues and costs.</a:t>
            </a:r>
          </a:p>
          <a:p>
            <a:pPr algn="just"/>
            <a:r>
              <a:rPr lang="en-IN" b="1" dirty="0">
                <a:latin typeface="Times New Roman" panose="02020603050405020304" pitchFamily="18" charset="0"/>
                <a:cs typeface="Times New Roman" panose="02020603050405020304" pitchFamily="18" charset="0"/>
              </a:rPr>
              <a:t>Important information:-</a:t>
            </a:r>
          </a:p>
          <a:p>
            <a:pPr marL="0" indent="0" algn="just">
              <a:buNone/>
            </a:pPr>
            <a:r>
              <a:rPr lang="en-IN" dirty="0">
                <a:latin typeface="Times New Roman" panose="02020603050405020304" pitchFamily="18" charset="0"/>
                <a:cs typeface="Times New Roman" panose="02020603050405020304" pitchFamily="18" charset="0"/>
              </a:rPr>
              <a:t>It provides important information for taking better pricing decisions. In this method, all costs during the life span of the product become the base for fixing the price of the product.</a:t>
            </a:r>
          </a:p>
          <a:p>
            <a:pPr algn="just"/>
            <a:r>
              <a:rPr lang="en-IN" b="1" dirty="0">
                <a:latin typeface="Times New Roman" panose="02020603050405020304" pitchFamily="18" charset="0"/>
                <a:cs typeface="Times New Roman" panose="02020603050405020304" pitchFamily="18" charset="0"/>
              </a:rPr>
              <a:t>Capital budgeting decisions:-</a:t>
            </a:r>
          </a:p>
          <a:p>
            <a:pPr marL="0" indent="0" algn="just">
              <a:buNone/>
            </a:pPr>
            <a:r>
              <a:rPr lang="en-IN" dirty="0">
                <a:latin typeface="Times New Roman" panose="02020603050405020304" pitchFamily="18" charset="0"/>
                <a:cs typeface="Times New Roman" panose="02020603050405020304" pitchFamily="18" charset="0"/>
              </a:rPr>
              <a:t>Life cycle costing is vey much important in taking capital budgeting decisions because it considers both capital costs as well as revenue costs which is related to the product over its life time.</a:t>
            </a:r>
          </a:p>
          <a:p>
            <a:pPr algn="just"/>
            <a:r>
              <a:rPr lang="en-IN" b="1" dirty="0">
                <a:latin typeface="Times New Roman" panose="02020603050405020304" pitchFamily="18" charset="0"/>
                <a:cs typeface="Times New Roman" panose="02020603050405020304" pitchFamily="18" charset="0"/>
              </a:rPr>
              <a:t>Earlier action:-</a:t>
            </a:r>
          </a:p>
          <a:p>
            <a:pPr marL="0" indent="0" algn="just">
              <a:buNone/>
            </a:pPr>
            <a:r>
              <a:rPr lang="en-IN" dirty="0">
                <a:latin typeface="Times New Roman" panose="02020603050405020304" pitchFamily="18" charset="0"/>
                <a:cs typeface="Times New Roman" panose="02020603050405020304" pitchFamily="18" charset="0"/>
              </a:rPr>
              <a:t>Product life cycle costing provides the facilities of taking earlier actions for generating revenue and to lower down the cost of product. It provides chances to the manager to help and to prepare the plans for generating revenue from products.</a:t>
            </a:r>
          </a:p>
        </p:txBody>
      </p:sp>
      <p:sp>
        <p:nvSpPr>
          <p:cNvPr id="2" name="Title 1">
            <a:extLst>
              <a:ext uri="{FF2B5EF4-FFF2-40B4-BE49-F238E27FC236}">
                <a16:creationId xmlns:a16="http://schemas.microsoft.com/office/drawing/2014/main" xmlns="" id="{015331ED-365E-43B2-91FE-F403EDBC93B1}"/>
              </a:ext>
            </a:extLst>
          </p:cNvPr>
          <p:cNvSpPr>
            <a:spLocks noGrp="1"/>
          </p:cNvSpPr>
          <p:nvPr>
            <p:ph type="title"/>
          </p:nvPr>
        </p:nvSpPr>
        <p:spPr>
          <a:xfrm>
            <a:off x="2993721" y="975360"/>
            <a:ext cx="6501007" cy="701040"/>
          </a:xfrm>
          <a:solidFill>
            <a:srgbClr val="333300"/>
          </a:solidFill>
        </p:spPr>
        <p:txBody>
          <a:bodyPr/>
          <a:lstStyle/>
          <a:p>
            <a:r>
              <a:rPr lang="en-IN" dirty="0">
                <a:latin typeface="Times New Roman" panose="02020603050405020304" pitchFamily="18" charset="0"/>
                <a:cs typeface="Times New Roman" panose="02020603050405020304" pitchFamily="18" charset="0"/>
              </a:rPr>
              <a:t>Advantages of Product Life Cycle Costing</a:t>
            </a:r>
          </a:p>
        </p:txBody>
      </p:sp>
    </p:spTree>
    <p:extLst>
      <p:ext uri="{BB962C8B-B14F-4D97-AF65-F5344CB8AC3E}">
        <p14:creationId xmlns:p14="http://schemas.microsoft.com/office/powerpoint/2010/main" val="173490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7D4151-C919-4F4F-AD9A-4C0A2013C9BE}"/>
              </a:ext>
            </a:extLst>
          </p:cNvPr>
          <p:cNvSpPr>
            <a:spLocks noGrp="1"/>
          </p:cNvSpPr>
          <p:nvPr>
            <p:ph sz="quarter" idx="13"/>
          </p:nvPr>
        </p:nvSpPr>
        <p:spPr/>
        <p:txBody>
          <a:bodyPr>
            <a:normAutofit/>
          </a:bodyPr>
          <a:lstStyle/>
          <a:p>
            <a:pPr algn="just"/>
            <a:r>
              <a:rPr lang="en-IN" b="1" dirty="0">
                <a:latin typeface="Times New Roman" panose="02020603050405020304" pitchFamily="18" charset="0"/>
                <a:cs typeface="Times New Roman" panose="02020603050405020304" pitchFamily="18" charset="0"/>
              </a:rPr>
              <a:t>Covering costs:-</a:t>
            </a:r>
          </a:p>
          <a:p>
            <a:pPr marL="0" indent="0" algn="just">
              <a:buNone/>
            </a:pPr>
            <a:r>
              <a:rPr lang="en-IN" dirty="0">
                <a:latin typeface="Times New Roman" panose="02020603050405020304" pitchFamily="18" charset="0"/>
                <a:cs typeface="Times New Roman" panose="02020603050405020304" pitchFamily="18" charset="0"/>
              </a:rPr>
              <a:t>This costing covers costs relating to all activities of research and development, design, marketing, manufacturing, distribution and service after sales etc.</a:t>
            </a:r>
          </a:p>
          <a:p>
            <a:pPr algn="just"/>
            <a:r>
              <a:rPr lang="en-IN" b="1" dirty="0">
                <a:latin typeface="Times New Roman" panose="02020603050405020304" pitchFamily="18" charset="0"/>
                <a:cs typeface="Times New Roman" panose="02020603050405020304" pitchFamily="18" charset="0"/>
              </a:rPr>
              <a:t>Long term reward:-</a:t>
            </a:r>
          </a:p>
          <a:p>
            <a:pPr marL="0" indent="0" algn="just">
              <a:buNone/>
            </a:pPr>
            <a:r>
              <a:rPr lang="en-IN" dirty="0">
                <a:latin typeface="Times New Roman" panose="02020603050405020304" pitchFamily="18" charset="0"/>
                <a:cs typeface="Times New Roman" panose="02020603050405020304" pitchFamily="18" charset="0"/>
              </a:rPr>
              <a:t>Product life cycle costing can promote long term rewarding in place of short term profitability.</a:t>
            </a:r>
          </a:p>
          <a:p>
            <a:pPr algn="just"/>
            <a:r>
              <a:rPr lang="en-IN" b="1" dirty="0">
                <a:latin typeface="Times New Roman" panose="02020603050405020304" pitchFamily="18" charset="0"/>
                <a:cs typeface="Times New Roman" panose="02020603050405020304" pitchFamily="18" charset="0"/>
              </a:rPr>
              <a:t>Total incremental costs:-</a:t>
            </a:r>
          </a:p>
          <a:p>
            <a:pPr marL="0" indent="0" algn="just">
              <a:buNone/>
            </a:pPr>
            <a:r>
              <a:rPr lang="en-IN" dirty="0">
                <a:latin typeface="Times New Roman" panose="02020603050405020304" pitchFamily="18" charset="0"/>
                <a:cs typeface="Times New Roman" panose="02020603050405020304" pitchFamily="18" charset="0"/>
              </a:rPr>
              <a:t>This costing system provides an overall framework for considering total incremental costs over the entire life span of a product.</a:t>
            </a:r>
          </a:p>
        </p:txBody>
      </p:sp>
      <p:sp>
        <p:nvSpPr>
          <p:cNvPr id="2" name="Title 1">
            <a:extLst>
              <a:ext uri="{FF2B5EF4-FFF2-40B4-BE49-F238E27FC236}">
                <a16:creationId xmlns:a16="http://schemas.microsoft.com/office/drawing/2014/main" xmlns="" id="{015331ED-365E-43B2-91FE-F403EDBC93B1}"/>
              </a:ext>
            </a:extLst>
          </p:cNvPr>
          <p:cNvSpPr>
            <a:spLocks noGrp="1"/>
          </p:cNvSpPr>
          <p:nvPr>
            <p:ph type="title"/>
          </p:nvPr>
        </p:nvSpPr>
        <p:spPr>
          <a:xfrm>
            <a:off x="3352799" y="975360"/>
            <a:ext cx="6154455" cy="701040"/>
          </a:xfrm>
          <a:solidFill>
            <a:srgbClr val="333300"/>
          </a:solidFill>
        </p:spPr>
        <p:txBody>
          <a:bodyPr/>
          <a:lstStyle/>
          <a:p>
            <a:r>
              <a:rPr lang="en-IN" dirty="0">
                <a:latin typeface="Times New Roman" panose="02020603050405020304" pitchFamily="18" charset="0"/>
                <a:cs typeface="Times New Roman" panose="02020603050405020304" pitchFamily="18" charset="0"/>
              </a:rPr>
              <a:t>Advantages of Product Life Cycle Costing</a:t>
            </a:r>
          </a:p>
        </p:txBody>
      </p:sp>
    </p:spTree>
    <p:extLst>
      <p:ext uri="{BB962C8B-B14F-4D97-AF65-F5344CB8AC3E}">
        <p14:creationId xmlns:p14="http://schemas.microsoft.com/office/powerpoint/2010/main" val="116116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2C018-C18D-493C-A820-5F3D23C0F783}"/>
              </a:ext>
            </a:extLst>
          </p:cNvPr>
          <p:cNvSpPr>
            <a:spLocks noGrp="1"/>
          </p:cNvSpPr>
          <p:nvPr>
            <p:ph type="title"/>
          </p:nvPr>
        </p:nvSpPr>
        <p:spPr/>
        <p:txBody>
          <a:bodyPr/>
          <a:lstStyle/>
          <a:p>
            <a:r>
              <a:rPr lang="en-IN" dirty="0"/>
              <a:t>Effects of life cycle costing</a:t>
            </a:r>
          </a:p>
        </p:txBody>
      </p:sp>
      <p:pic>
        <p:nvPicPr>
          <p:cNvPr id="4" name="Picture 3">
            <a:extLst>
              <a:ext uri="{FF2B5EF4-FFF2-40B4-BE49-F238E27FC236}">
                <a16:creationId xmlns:a16="http://schemas.microsoft.com/office/drawing/2014/main" xmlns="" id="{B75494EE-4786-4F64-ADE2-B57EE989DF42}"/>
              </a:ext>
            </a:extLst>
          </p:cNvPr>
          <p:cNvPicPr>
            <a:picLocks noChangeAspect="1"/>
          </p:cNvPicPr>
          <p:nvPr/>
        </p:nvPicPr>
        <p:blipFill rotWithShape="1">
          <a:blip r:embed="rId2"/>
          <a:srcRect b="3362"/>
          <a:stretch/>
        </p:blipFill>
        <p:spPr>
          <a:xfrm>
            <a:off x="1501352" y="901873"/>
            <a:ext cx="10423948" cy="5461349"/>
          </a:xfrm>
          <a:prstGeom prst="rect">
            <a:avLst/>
          </a:prstGeom>
        </p:spPr>
      </p:pic>
    </p:spTree>
    <p:extLst>
      <p:ext uri="{BB962C8B-B14F-4D97-AF65-F5344CB8AC3E}">
        <p14:creationId xmlns:p14="http://schemas.microsoft.com/office/powerpoint/2010/main" val="1481467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07265A2-8690-4692-965F-33ABB288BB8D}"/>
              </a:ext>
            </a:extLst>
          </p:cNvPr>
          <p:cNvPicPr>
            <a:picLocks noGrp="1" noChangeAspect="1"/>
          </p:cNvPicPr>
          <p:nvPr>
            <p:ph sz="quarter" idx="13"/>
          </p:nvPr>
        </p:nvPicPr>
        <p:blipFill>
          <a:blip r:embed="rId2"/>
          <a:stretch>
            <a:fillRect/>
          </a:stretch>
        </p:blipFill>
        <p:spPr>
          <a:xfrm>
            <a:off x="2893512" y="2075130"/>
            <a:ext cx="6465574" cy="4162570"/>
          </a:xfrm>
          <a:prstGeom prst="rect">
            <a:avLst/>
          </a:prstGeom>
          <a:ln w="228600" cap="sq" cmpd="thickThin">
            <a:no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xmlns="" id="{09371156-3F10-4CCD-A565-FF4711DBADA0}"/>
              </a:ext>
            </a:extLst>
          </p:cNvPr>
          <p:cNvSpPr>
            <a:spLocks noGrp="1"/>
          </p:cNvSpPr>
          <p:nvPr>
            <p:ph type="title"/>
          </p:nvPr>
        </p:nvSpPr>
        <p:spPr>
          <a:xfrm>
            <a:off x="2617941" y="975360"/>
            <a:ext cx="7014574" cy="701040"/>
          </a:xfrm>
          <a:solidFill>
            <a:srgbClr val="333300"/>
          </a:solidFill>
        </p:spPr>
        <p:txBody>
          <a:bodyPr/>
          <a:lstStyle/>
          <a:p>
            <a:r>
              <a:rPr lang="en-IN" dirty="0">
                <a:latin typeface="Times New Roman" panose="02020603050405020304" pitchFamily="18" charset="0"/>
                <a:cs typeface="Times New Roman" panose="02020603050405020304" pitchFamily="18" charset="0"/>
              </a:rPr>
              <a:t>Development of LCC Analysis Applications</a:t>
            </a:r>
          </a:p>
        </p:txBody>
      </p:sp>
    </p:spTree>
    <p:extLst>
      <p:ext uri="{BB962C8B-B14F-4D97-AF65-F5344CB8AC3E}">
        <p14:creationId xmlns:p14="http://schemas.microsoft.com/office/powerpoint/2010/main" val="42774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041F4-264A-4560-92D4-4088698CD5E6}"/>
              </a:ext>
            </a:extLst>
          </p:cNvPr>
          <p:cNvSpPr>
            <a:spLocks noGrp="1"/>
          </p:cNvSpPr>
          <p:nvPr>
            <p:ph type="title"/>
          </p:nvPr>
        </p:nvSpPr>
        <p:spPr>
          <a:xfrm>
            <a:off x="1323557" y="2251881"/>
            <a:ext cx="9544891" cy="1941300"/>
          </a:xfrm>
          <a:solidFill>
            <a:srgbClr val="333300"/>
          </a:solidFill>
          <a:ln w="19050">
            <a:solidFill>
              <a:schemeClr val="bg1"/>
            </a:solidFill>
          </a:ln>
        </p:spPr>
        <p:txBody>
          <a:bodyPr anchor="ctr"/>
          <a:lstStyle/>
          <a:p>
            <a:pPr algn="ctr"/>
            <a:r>
              <a:rPr lang="en-IN"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98165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CBD92D-AA02-459C-BB81-A94FFC5D7A5F}"/>
              </a:ext>
            </a:extLst>
          </p:cNvPr>
          <p:cNvSpPr>
            <a:spLocks noGrp="1"/>
          </p:cNvSpPr>
          <p:nvPr>
            <p:ph sz="quarter" idx="13"/>
          </p:nvPr>
        </p:nvSpPr>
        <p:spPr/>
        <p:txBody>
          <a:bodyPr>
            <a:normAutofit/>
          </a:bodyPr>
          <a:lstStyle/>
          <a:p>
            <a:pPr algn="just"/>
            <a:r>
              <a:rPr lang="en-IN" dirty="0">
                <a:latin typeface="Times New Roman" panose="02020603050405020304" pitchFamily="18" charset="0"/>
                <a:cs typeface="Times New Roman" panose="02020603050405020304" pitchFamily="18" charset="0"/>
              </a:rPr>
              <a:t>Lifecycle costing is the maintenance of physical asset cost records over entire asset lives,  </a:t>
            </a:r>
          </a:p>
          <a:p>
            <a:pPr algn="just"/>
            <a:r>
              <a:rPr lang="en-IN" dirty="0">
                <a:latin typeface="Times New Roman" panose="02020603050405020304" pitchFamily="18" charset="0"/>
                <a:cs typeface="Times New Roman" panose="02020603050405020304" pitchFamily="18" charset="0"/>
              </a:rPr>
              <a:t>This means decisions around the acquisition, use or disposal of assets can be made in a way that achieves the optimum asset usage at the lowest possible cost to the entity.  </a:t>
            </a:r>
          </a:p>
          <a:p>
            <a:pPr algn="just"/>
            <a:r>
              <a:rPr lang="en-IN" dirty="0">
                <a:latin typeface="Times New Roman" panose="02020603050405020304" pitchFamily="18" charset="0"/>
                <a:cs typeface="Times New Roman" panose="02020603050405020304" pitchFamily="18" charset="0"/>
              </a:rPr>
              <a:t>Product lifecycle costing is the accumulation of a product’s costs over its whole life, from inception to abandonment. The typical stages of a product’s  whole life are:-</a:t>
            </a:r>
          </a:p>
          <a:p>
            <a:pPr marL="342900" indent="-342900" algn="just">
              <a:buAutoNum type="arabicParenR"/>
            </a:pPr>
            <a:r>
              <a:rPr lang="en-IN" dirty="0">
                <a:latin typeface="Times New Roman" panose="02020603050405020304" pitchFamily="18" charset="0"/>
                <a:cs typeface="Times New Roman" panose="02020603050405020304" pitchFamily="18" charset="0"/>
              </a:rPr>
              <a:t>Introduction</a:t>
            </a:r>
          </a:p>
          <a:p>
            <a:pPr marL="342900" indent="-342900" algn="just">
              <a:buAutoNum type="arabicParenR"/>
            </a:pPr>
            <a:r>
              <a:rPr lang="en-IN" dirty="0">
                <a:latin typeface="Times New Roman" panose="02020603050405020304" pitchFamily="18" charset="0"/>
                <a:cs typeface="Times New Roman" panose="02020603050405020304" pitchFamily="18" charset="0"/>
              </a:rPr>
              <a:t>Growth</a:t>
            </a:r>
          </a:p>
          <a:p>
            <a:pPr marL="342900" indent="-342900" algn="just">
              <a:buAutoNum type="arabicParenR"/>
            </a:pPr>
            <a:r>
              <a:rPr lang="en-IN" dirty="0">
                <a:latin typeface="Times New Roman" panose="02020603050405020304" pitchFamily="18" charset="0"/>
                <a:cs typeface="Times New Roman" panose="02020603050405020304" pitchFamily="18" charset="0"/>
              </a:rPr>
              <a:t>Maturity</a:t>
            </a:r>
          </a:p>
          <a:p>
            <a:pPr marL="342900" indent="-342900" algn="just">
              <a:buAutoNum type="arabicParenR"/>
            </a:pPr>
            <a:r>
              <a:rPr lang="en-IN" dirty="0">
                <a:latin typeface="Times New Roman" panose="02020603050405020304" pitchFamily="18" charset="0"/>
                <a:cs typeface="Times New Roman" panose="02020603050405020304" pitchFamily="18" charset="0"/>
              </a:rPr>
              <a:t>Decline</a:t>
            </a:r>
          </a:p>
          <a:p>
            <a:pPr algn="just"/>
            <a:r>
              <a:rPr lang="en-IN" dirty="0">
                <a:latin typeface="Times New Roman" panose="02020603050405020304" pitchFamily="18" charset="0"/>
                <a:cs typeface="Times New Roman" panose="02020603050405020304" pitchFamily="18" charset="0"/>
              </a:rPr>
              <a:t>Lifecycle costing can also be applied to profiling cost over  a product’s life, including the pre- production stage and to both company and industry.</a:t>
            </a:r>
          </a:p>
        </p:txBody>
      </p:sp>
      <p:sp>
        <p:nvSpPr>
          <p:cNvPr id="2" name="Title 1">
            <a:extLst>
              <a:ext uri="{FF2B5EF4-FFF2-40B4-BE49-F238E27FC236}">
                <a16:creationId xmlns:a16="http://schemas.microsoft.com/office/drawing/2014/main" xmlns="" id="{844E332A-09AC-440D-A435-AEAF7417B7E4}"/>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9515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07B80-F73E-4C9D-849D-729FC019C658}"/>
              </a:ext>
            </a:extLst>
          </p:cNvPr>
          <p:cNvSpPr>
            <a:spLocks noGrp="1"/>
          </p:cNvSpPr>
          <p:nvPr>
            <p:ph sz="quarter" idx="13"/>
          </p:nvPr>
        </p:nvSpPr>
        <p:spPr/>
        <p:txBody>
          <a:bodyPr>
            <a:normAutofit/>
          </a:bodyPr>
          <a:lstStyle/>
          <a:p>
            <a:pPr algn="just"/>
            <a:r>
              <a:rPr lang="en-IN" dirty="0">
                <a:latin typeface="Times New Roman" panose="02020603050405020304" pitchFamily="18" charset="0"/>
                <a:cs typeface="Times New Roman" panose="02020603050405020304" pitchFamily="18" charset="0"/>
              </a:rPr>
              <a:t>When considering the profitability of the product portfolio and also planning a new product, the management accountant should assess the profitability of products over their whole lives.  </a:t>
            </a:r>
          </a:p>
          <a:p>
            <a:pPr algn="just"/>
            <a:r>
              <a:rPr lang="en-IN" dirty="0">
                <a:latin typeface="Times New Roman" panose="02020603050405020304" pitchFamily="18" charset="0"/>
                <a:cs typeface="Times New Roman" panose="02020603050405020304" pitchFamily="18" charset="0"/>
              </a:rPr>
              <a:t>A product will typically accrue costs from a variety of activities:-</a:t>
            </a:r>
          </a:p>
          <a:p>
            <a:pPr marL="342900" indent="-342900" algn="just">
              <a:buAutoNum type="arabicParenR"/>
            </a:pPr>
            <a:r>
              <a:rPr lang="en-IN" dirty="0">
                <a:latin typeface="Times New Roman" panose="02020603050405020304" pitchFamily="18" charset="0"/>
                <a:cs typeface="Times New Roman" panose="02020603050405020304" pitchFamily="18" charset="0"/>
              </a:rPr>
              <a:t>Research and Development</a:t>
            </a:r>
          </a:p>
          <a:p>
            <a:pPr marL="342900" indent="-342900" algn="just">
              <a:buAutoNum type="arabicParenR"/>
            </a:pPr>
            <a:r>
              <a:rPr lang="en-IN" dirty="0">
                <a:latin typeface="Times New Roman" panose="02020603050405020304" pitchFamily="18" charset="0"/>
                <a:cs typeface="Times New Roman" panose="02020603050405020304" pitchFamily="18" charset="0"/>
              </a:rPr>
              <a:t>Design </a:t>
            </a:r>
          </a:p>
          <a:p>
            <a:pPr marL="342900" indent="-342900" algn="just">
              <a:buAutoNum type="arabicParenR"/>
            </a:pPr>
            <a:r>
              <a:rPr lang="en-IN" dirty="0">
                <a:latin typeface="Times New Roman" panose="02020603050405020304" pitchFamily="18" charset="0"/>
                <a:cs typeface="Times New Roman" panose="02020603050405020304" pitchFamily="18" charset="0"/>
              </a:rPr>
              <a:t>Manufacturing</a:t>
            </a:r>
          </a:p>
          <a:p>
            <a:pPr marL="342900" indent="-342900" algn="just">
              <a:buAutoNum type="arabicParenR"/>
            </a:pPr>
            <a:r>
              <a:rPr lang="en-IN" dirty="0">
                <a:latin typeface="Times New Roman" panose="02020603050405020304" pitchFamily="18" charset="0"/>
                <a:cs typeface="Times New Roman" panose="02020603050405020304" pitchFamily="18" charset="0"/>
              </a:rPr>
              <a:t>Marketing</a:t>
            </a:r>
          </a:p>
          <a:p>
            <a:pPr marL="342900" indent="-342900" algn="just">
              <a:buAutoNum type="arabicParenR"/>
            </a:pPr>
            <a:r>
              <a:rPr lang="en-IN" dirty="0">
                <a:latin typeface="Times New Roman" panose="02020603050405020304" pitchFamily="18" charset="0"/>
                <a:cs typeface="Times New Roman" panose="02020603050405020304" pitchFamily="18" charset="0"/>
              </a:rPr>
              <a:t>Distribution</a:t>
            </a:r>
          </a:p>
        </p:txBody>
      </p:sp>
      <p:sp>
        <p:nvSpPr>
          <p:cNvPr id="2" name="Title 1">
            <a:extLst>
              <a:ext uri="{FF2B5EF4-FFF2-40B4-BE49-F238E27FC236}">
                <a16:creationId xmlns:a16="http://schemas.microsoft.com/office/drawing/2014/main" xmlns="" id="{7EEE1963-7764-4F49-9DCD-1EEEEA41E426}"/>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Continued…. </a:t>
            </a:r>
          </a:p>
        </p:txBody>
      </p:sp>
    </p:spTree>
    <p:extLst>
      <p:ext uri="{BB962C8B-B14F-4D97-AF65-F5344CB8AC3E}">
        <p14:creationId xmlns:p14="http://schemas.microsoft.com/office/powerpoint/2010/main" val="183732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41CD85-0203-4A71-9DD6-9972CDCF23D1}"/>
              </a:ext>
            </a:extLst>
          </p:cNvPr>
          <p:cNvSpPr>
            <a:spLocks noGrp="1"/>
          </p:cNvSpPr>
          <p:nvPr>
            <p:ph sz="quarter" idx="13"/>
          </p:nvPr>
        </p:nvSpPr>
        <p:spPr/>
        <p:txBody>
          <a:bodyPr/>
          <a:lstStyle/>
          <a:p>
            <a:pPr algn="just"/>
            <a:r>
              <a:rPr lang="en-IN" dirty="0">
                <a:latin typeface="Times New Roman" panose="02020603050405020304" pitchFamily="18" charset="0"/>
                <a:cs typeface="Times New Roman" panose="02020603050405020304" pitchFamily="18" charset="0"/>
              </a:rPr>
              <a:t>As well as the above activities, some products accumulate costs for the producer at the end of their lives, such as safe disposal, storage, dismantling, specialist logistics and recycling. </a:t>
            </a:r>
          </a:p>
          <a:p>
            <a:pPr algn="just"/>
            <a:r>
              <a:rPr lang="en-IN" dirty="0">
                <a:latin typeface="Times New Roman" panose="02020603050405020304" pitchFamily="18" charset="0"/>
                <a:cs typeface="Times New Roman" panose="02020603050405020304" pitchFamily="18" charset="0"/>
              </a:rPr>
              <a:t>Three  factors should be optimised to maximise a product’s profitability over its whole life. These are to:</a:t>
            </a:r>
          </a:p>
          <a:p>
            <a:pPr marL="342900" indent="-342900" algn="just">
              <a:buAutoNum type="arabicParenR"/>
            </a:pPr>
            <a:r>
              <a:rPr lang="en-IN" dirty="0">
                <a:latin typeface="Times New Roman" panose="02020603050405020304" pitchFamily="18" charset="0"/>
                <a:cs typeface="Times New Roman" panose="02020603050405020304" pitchFamily="18" charset="0"/>
              </a:rPr>
              <a:t>Design costs out of the product</a:t>
            </a:r>
          </a:p>
          <a:p>
            <a:pPr marL="342900" indent="-342900" algn="just">
              <a:buAutoNum type="arabicParenR"/>
            </a:pPr>
            <a:r>
              <a:rPr lang="en-IN" dirty="0">
                <a:latin typeface="Times New Roman" panose="02020603050405020304" pitchFamily="18" charset="0"/>
                <a:cs typeface="Times New Roman" panose="02020603050405020304" pitchFamily="18" charset="0"/>
              </a:rPr>
              <a:t>Minimise the time to market</a:t>
            </a:r>
          </a:p>
          <a:p>
            <a:pPr marL="342900" indent="-342900" algn="just">
              <a:buAutoNum type="arabicParenR"/>
            </a:pPr>
            <a:r>
              <a:rPr lang="en-IN" dirty="0">
                <a:latin typeface="Times New Roman" panose="02020603050405020304" pitchFamily="18" charset="0"/>
                <a:cs typeface="Times New Roman" panose="02020603050405020304" pitchFamily="18" charset="0"/>
              </a:rPr>
              <a:t>Maximise the length of the lifecycle</a:t>
            </a:r>
          </a:p>
          <a:p>
            <a:pPr marL="342900" indent="-342900" algn="just">
              <a:buAutoNum type="arabicParenR"/>
            </a:pPr>
            <a:endParaRPr lang="en-IN"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5FA50D10-D36D-45EB-8B4D-12A7E959664F}"/>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Continued…. </a:t>
            </a:r>
          </a:p>
        </p:txBody>
      </p:sp>
    </p:spTree>
    <p:extLst>
      <p:ext uri="{BB962C8B-B14F-4D97-AF65-F5344CB8AC3E}">
        <p14:creationId xmlns:p14="http://schemas.microsoft.com/office/powerpoint/2010/main" val="200958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720" y="257127"/>
            <a:ext cx="8256565" cy="6343753"/>
          </a:xfrm>
          <a:prstGeom prst="rect">
            <a:avLst/>
          </a:prstGeom>
        </p:spPr>
      </p:pic>
    </p:spTree>
    <p:extLst>
      <p:ext uri="{BB962C8B-B14F-4D97-AF65-F5344CB8AC3E}">
        <p14:creationId xmlns:p14="http://schemas.microsoft.com/office/powerpoint/2010/main" val="204731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D34B30-1260-4D70-A225-DAF28FFA1046}"/>
              </a:ext>
            </a:extLst>
          </p:cNvPr>
          <p:cNvSpPr>
            <a:spLocks noGrp="1"/>
          </p:cNvSpPr>
          <p:nvPr>
            <p:ph sz="quarter" idx="13"/>
          </p:nvPr>
        </p:nvSpPr>
        <p:spPr>
          <a:xfrm>
            <a:off x="1122832" y="2903751"/>
            <a:ext cx="8825659" cy="3416300"/>
          </a:xfrm>
        </p:spPr>
        <p:txBody>
          <a:bodyPr>
            <a:normAutofit/>
          </a:bodyPr>
          <a:lstStyle/>
          <a:p>
            <a:pPr algn="just"/>
            <a:r>
              <a:rPr lang="en-IN" dirty="0">
                <a:latin typeface="Times New Roman" panose="02020603050405020304" pitchFamily="18" charset="0"/>
                <a:cs typeface="Times New Roman" panose="02020603050405020304" pitchFamily="18" charset="0"/>
              </a:rPr>
              <a:t>Life cycle assessment, the investigation and valuation of the environmental impacts of a given product or service caused or necessitated by its existence.</a:t>
            </a:r>
          </a:p>
          <a:p>
            <a:pPr algn="just"/>
            <a:r>
              <a:rPr lang="en-IN" dirty="0">
                <a:latin typeface="Times New Roman" panose="02020603050405020304" pitchFamily="18" charset="0"/>
                <a:cs typeface="Times New Roman" panose="02020603050405020304" pitchFamily="18" charset="0"/>
              </a:rPr>
              <a:t>Whole life cost, “the total cost of ownership over the life of an asset”, also commonly referred to as “cradle to grave” or “womb to tomb”.</a:t>
            </a:r>
          </a:p>
          <a:p>
            <a:pPr algn="just"/>
            <a:r>
              <a:rPr lang="en-IN" dirty="0">
                <a:latin typeface="Times New Roman" panose="02020603050405020304" pitchFamily="18" charset="0"/>
                <a:cs typeface="Times New Roman" panose="02020603050405020304" pitchFamily="18" charset="0"/>
              </a:rPr>
              <a:t>The results of such an analysis are used to help management in decision making process where there are different alternatives out of which one has to make a choice.</a:t>
            </a:r>
          </a:p>
          <a:p>
            <a:pPr algn="just"/>
            <a:r>
              <a:rPr lang="en-IN" dirty="0">
                <a:latin typeface="Times New Roman" panose="02020603050405020304" pitchFamily="18" charset="0"/>
                <a:cs typeface="Times New Roman" panose="02020603050405020304" pitchFamily="18" charset="0"/>
              </a:rPr>
              <a:t>The accuracy may wane with the time, therefore, this tool is valuable when long term assumptions apply to all the alternatives and consequently have the same impact.</a:t>
            </a:r>
          </a:p>
        </p:txBody>
      </p:sp>
      <p:sp>
        <p:nvSpPr>
          <p:cNvPr id="2" name="Title 1">
            <a:extLst>
              <a:ext uri="{FF2B5EF4-FFF2-40B4-BE49-F238E27FC236}">
                <a16:creationId xmlns:a16="http://schemas.microsoft.com/office/drawing/2014/main" xmlns="" id="{CF0DDE65-18D1-4A32-821A-39C20D2FC9DB}"/>
              </a:ext>
            </a:extLst>
          </p:cNvPr>
          <p:cNvSpPr>
            <a:spLocks noGrp="1"/>
          </p:cNvSpPr>
          <p:nvPr>
            <p:ph type="title"/>
          </p:nvPr>
        </p:nvSpPr>
        <p:spPr>
          <a:solidFill>
            <a:srgbClr val="333300"/>
          </a:solidFill>
          <a:ln>
            <a:solidFill>
              <a:srgbClr val="333300"/>
            </a:solidFill>
          </a:ln>
        </p:spPr>
        <p:txBody>
          <a:bodyPr/>
          <a:lstStyle/>
          <a:p>
            <a:r>
              <a:rPr lang="en-IN" dirty="0">
                <a:latin typeface="Times New Roman" panose="02020603050405020304" pitchFamily="18" charset="0"/>
                <a:cs typeface="Times New Roman" panose="02020603050405020304" pitchFamily="18" charset="0"/>
              </a:rPr>
              <a:t>Life cycle cost analysis comprises of</a:t>
            </a:r>
          </a:p>
        </p:txBody>
      </p:sp>
    </p:spTree>
    <p:extLst>
      <p:ext uri="{BB962C8B-B14F-4D97-AF65-F5344CB8AC3E}">
        <p14:creationId xmlns:p14="http://schemas.microsoft.com/office/powerpoint/2010/main" val="129984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982E8-C0A4-4A9E-8626-109F3B442244}"/>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Examples of Life Cycle Costing</a:t>
            </a:r>
          </a:p>
        </p:txBody>
      </p:sp>
      <p:pic>
        <p:nvPicPr>
          <p:cNvPr id="4" name="Picture 3">
            <a:extLst>
              <a:ext uri="{FF2B5EF4-FFF2-40B4-BE49-F238E27FC236}">
                <a16:creationId xmlns:a16="http://schemas.microsoft.com/office/drawing/2014/main" xmlns="" id="{C7E89697-4318-4849-8F4B-08C6A4C121C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48261" y="2279174"/>
            <a:ext cx="2103120" cy="1402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xmlns="" id="{CCDB707B-A449-4279-97C6-077A6AF3DEAF}"/>
              </a:ext>
            </a:extLst>
          </p:cNvPr>
          <p:cNvSpPr txBox="1"/>
          <p:nvPr/>
        </p:nvSpPr>
        <p:spPr>
          <a:xfrm>
            <a:off x="895742" y="3769567"/>
            <a:ext cx="2369975"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Aircrafts</a:t>
            </a:r>
          </a:p>
        </p:txBody>
      </p:sp>
      <p:pic>
        <p:nvPicPr>
          <p:cNvPr id="7" name="Picture 6">
            <a:extLst>
              <a:ext uri="{FF2B5EF4-FFF2-40B4-BE49-F238E27FC236}">
                <a16:creationId xmlns:a16="http://schemas.microsoft.com/office/drawing/2014/main" xmlns="" id="{E263E830-9C18-49C9-B15D-E5183AB578E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48261" y="4384428"/>
            <a:ext cx="2103120" cy="1547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xmlns="" id="{EEA9E458-5B52-4DB5-B3A1-A28C17549498}"/>
              </a:ext>
            </a:extLst>
          </p:cNvPr>
          <p:cNvSpPr txBox="1"/>
          <p:nvPr/>
        </p:nvSpPr>
        <p:spPr>
          <a:xfrm>
            <a:off x="791973" y="6177065"/>
            <a:ext cx="2577507"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Computers</a:t>
            </a:r>
          </a:p>
        </p:txBody>
      </p:sp>
      <p:pic>
        <p:nvPicPr>
          <p:cNvPr id="10" name="Picture 9">
            <a:extLst>
              <a:ext uri="{FF2B5EF4-FFF2-40B4-BE49-F238E27FC236}">
                <a16:creationId xmlns:a16="http://schemas.microsoft.com/office/drawing/2014/main" xmlns="" id="{79166FA5-3A06-4F05-874D-7E1D05606593}"/>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5166744" y="2351611"/>
            <a:ext cx="2103120" cy="13841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xmlns="" id="{2D31BAF0-CF46-4D1E-8623-C6AB0A7E4A78}"/>
              </a:ext>
            </a:extLst>
          </p:cNvPr>
          <p:cNvSpPr txBox="1"/>
          <p:nvPr/>
        </p:nvSpPr>
        <p:spPr>
          <a:xfrm>
            <a:off x="5166746" y="3769567"/>
            <a:ext cx="2164703"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Military systems</a:t>
            </a:r>
          </a:p>
        </p:txBody>
      </p:sp>
      <p:pic>
        <p:nvPicPr>
          <p:cNvPr id="13" name="Picture 12">
            <a:extLst>
              <a:ext uri="{FF2B5EF4-FFF2-40B4-BE49-F238E27FC236}">
                <a16:creationId xmlns:a16="http://schemas.microsoft.com/office/drawing/2014/main" xmlns="" id="{E70945E4-E211-4B53-8FEB-5CCB1E35F541}"/>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5259441" y="4448100"/>
            <a:ext cx="2103120" cy="1400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xmlns="" id="{36C92812-E74D-44E4-B0DA-28C4C3E33622}"/>
              </a:ext>
            </a:extLst>
          </p:cNvPr>
          <p:cNvSpPr txBox="1"/>
          <p:nvPr/>
        </p:nvSpPr>
        <p:spPr>
          <a:xfrm>
            <a:off x="5363497" y="5931538"/>
            <a:ext cx="1895015" cy="646331"/>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Heavy Industrial Equipment</a:t>
            </a:r>
          </a:p>
        </p:txBody>
      </p:sp>
      <p:pic>
        <p:nvPicPr>
          <p:cNvPr id="16" name="Picture 15">
            <a:extLst>
              <a:ext uri="{FF2B5EF4-FFF2-40B4-BE49-F238E27FC236}">
                <a16:creationId xmlns:a16="http://schemas.microsoft.com/office/drawing/2014/main" xmlns="" id="{FCC36342-A20A-4DB3-AF08-BFC74DC4F530}"/>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9170895" y="2351611"/>
            <a:ext cx="2103120" cy="1402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xmlns="" id="{B6455211-35C2-4C74-A802-F57F349453B1}"/>
              </a:ext>
            </a:extLst>
          </p:cNvPr>
          <p:cNvSpPr txBox="1"/>
          <p:nvPr/>
        </p:nvSpPr>
        <p:spPr>
          <a:xfrm>
            <a:off x="9355098" y="3770373"/>
            <a:ext cx="1734716"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Automobiles</a:t>
            </a:r>
          </a:p>
        </p:txBody>
      </p:sp>
      <p:pic>
        <p:nvPicPr>
          <p:cNvPr id="19" name="Picture 18">
            <a:extLst>
              <a:ext uri="{FF2B5EF4-FFF2-40B4-BE49-F238E27FC236}">
                <a16:creationId xmlns:a16="http://schemas.microsoft.com/office/drawing/2014/main" xmlns="" id="{060DA781-86C8-4114-A5E0-C3DB3D9B3939}"/>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9324689" y="4538565"/>
            <a:ext cx="2103120" cy="1392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xmlns="" id="{6630FA9A-57B7-4317-AC02-987B4ECB2CD3}"/>
              </a:ext>
            </a:extLst>
          </p:cNvPr>
          <p:cNvSpPr txBox="1"/>
          <p:nvPr/>
        </p:nvSpPr>
        <p:spPr>
          <a:xfrm>
            <a:off x="9324691" y="6070035"/>
            <a:ext cx="1895015"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Buildings</a:t>
            </a:r>
          </a:p>
        </p:txBody>
      </p:sp>
    </p:spTree>
    <p:extLst>
      <p:ext uri="{BB962C8B-B14F-4D97-AF65-F5344CB8AC3E}">
        <p14:creationId xmlns:p14="http://schemas.microsoft.com/office/powerpoint/2010/main" val="420420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69F2E8-AB5D-4AFC-A77C-6D24B3CDCCF5}"/>
              </a:ext>
            </a:extLst>
          </p:cNvPr>
          <p:cNvSpPr>
            <a:spLocks noGrp="1"/>
          </p:cNvSpPr>
          <p:nvPr>
            <p:ph sz="quarter" idx="13"/>
          </p:nvPr>
        </p:nvSpPr>
        <p:spPr>
          <a:xfrm>
            <a:off x="1377863" y="2442575"/>
            <a:ext cx="9130969" cy="3904771"/>
          </a:xfrm>
        </p:spPr>
        <p:txBody>
          <a:bodyPr>
            <a:normAutofit/>
          </a:bodyPr>
          <a:lstStyle/>
          <a:p>
            <a:pPr algn="just"/>
            <a:r>
              <a:rPr lang="en-IN" b="1" dirty="0">
                <a:latin typeface="Times New Roman" panose="02020603050405020304" pitchFamily="18" charset="0"/>
                <a:cs typeface="Times New Roman" panose="02020603050405020304" pitchFamily="18" charset="0"/>
              </a:rPr>
              <a:t>Tracing of Cots:- </a:t>
            </a:r>
          </a:p>
          <a:p>
            <a:pPr marL="0" indent="0" algn="just">
              <a:buNone/>
            </a:pPr>
            <a:r>
              <a:rPr lang="en-IN" dirty="0">
                <a:latin typeface="Times New Roman" panose="02020603050405020304" pitchFamily="18" charset="0"/>
                <a:cs typeface="Times New Roman" panose="02020603050405020304" pitchFamily="18" charset="0"/>
              </a:rPr>
              <a:t>Life cycle costing involves tracing of costing and revenue of each product of over several years throughout its entire life cycle. The emphasis is given on the entire costs and entire revenue accumulation over the entire life cycle of the product.</a:t>
            </a:r>
          </a:p>
          <a:p>
            <a:pPr algn="just"/>
            <a:r>
              <a:rPr lang="en-IN" b="1" dirty="0">
                <a:latin typeface="Times New Roman" panose="02020603050405020304" pitchFamily="18" charset="0"/>
                <a:cs typeface="Times New Roman" panose="02020603050405020304" pitchFamily="18" charset="0"/>
              </a:rPr>
              <a:t>Traces Research and Development:-</a:t>
            </a:r>
          </a:p>
          <a:p>
            <a:pPr marL="0" indent="0" algn="just">
              <a:buNone/>
            </a:pPr>
            <a:r>
              <a:rPr lang="en-IN" dirty="0">
                <a:latin typeface="Times New Roman" panose="02020603050405020304" pitchFamily="18" charset="0"/>
                <a:cs typeface="Times New Roman" panose="02020603050405020304" pitchFamily="18" charset="0"/>
              </a:rPr>
              <a:t>Life cycle costing traces research and design costs etc., incurred to individual products over its life cycle so that proper comparison be made available and beneficial situation b recorded.</a:t>
            </a:r>
          </a:p>
          <a:p>
            <a:pPr marL="0" indent="0" algn="just">
              <a:buNone/>
            </a:pPr>
            <a:endParaRPr lang="en-IN"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C6BAEF10-8464-4E94-9551-690F8FBF08AF}"/>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Features of Life Cycle Costing</a:t>
            </a:r>
          </a:p>
        </p:txBody>
      </p:sp>
    </p:spTree>
    <p:extLst>
      <p:ext uri="{BB962C8B-B14F-4D97-AF65-F5344CB8AC3E}">
        <p14:creationId xmlns:p14="http://schemas.microsoft.com/office/powerpoint/2010/main" val="399719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F895DC-B2C0-4FD1-87C9-8145D7D8CCA3}"/>
              </a:ext>
            </a:extLst>
          </p:cNvPr>
          <p:cNvSpPr>
            <a:spLocks noGrp="1"/>
          </p:cNvSpPr>
          <p:nvPr>
            <p:ph sz="quarter" idx="13"/>
          </p:nvPr>
        </p:nvSpPr>
        <p:spPr>
          <a:xfrm>
            <a:off x="609600" y="1970720"/>
            <a:ext cx="10972800" cy="4075176"/>
          </a:xfrm>
        </p:spPr>
        <p:txBody>
          <a:bodyPr>
            <a:normAutofit/>
          </a:bodyPr>
          <a:lstStyle/>
          <a:p>
            <a:pPr algn="l"/>
            <a:r>
              <a:rPr lang="en-IN" dirty="0">
                <a:latin typeface="Times New Roman" panose="02020603050405020304" pitchFamily="18" charset="0"/>
                <a:cs typeface="Times New Roman" panose="02020603050405020304" pitchFamily="18" charset="0"/>
              </a:rPr>
              <a:t>Life cycle is the cycle of competitive degeneration. It starts with the invention of a new product and ends at which the customer support and  withdraws it. The time taken from the invention of the product till to its degeneration is known as product life cycle.</a:t>
            </a:r>
          </a:p>
          <a:p>
            <a:pPr algn="l"/>
            <a:r>
              <a:rPr lang="en-IN" dirty="0">
                <a:latin typeface="Times New Roman" panose="02020603050405020304" pitchFamily="18" charset="0"/>
                <a:cs typeface="Times New Roman" panose="02020603050405020304" pitchFamily="18" charset="0"/>
              </a:rPr>
              <a:t>It focuses attention on total cost including design and development, operation, acquisition, servicing, maintenance, </a:t>
            </a:r>
            <a:r>
              <a:rPr lang="en-IN" dirty="0" smtClean="0">
                <a:latin typeface="Times New Roman" panose="02020603050405020304" pitchFamily="18" charset="0"/>
                <a:cs typeface="Times New Roman" panose="02020603050405020304" pitchFamily="18" charset="0"/>
              </a:rPr>
              <a:t>etc. In </a:t>
            </a:r>
            <a:r>
              <a:rPr lang="en-IN" dirty="0">
                <a:latin typeface="Times New Roman" panose="02020603050405020304" pitchFamily="18" charset="0"/>
                <a:cs typeface="Times New Roman" panose="02020603050405020304" pitchFamily="18" charset="0"/>
              </a:rPr>
              <a:t>service cost, marketing, distribution, administration and after sales service costs, etc. are included.</a:t>
            </a:r>
          </a:p>
          <a:p>
            <a:pPr marL="0" indent="0">
              <a:buNone/>
            </a:pPr>
            <a:endParaRPr lang="en-IN"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8AF724B1-5192-4E3E-A31C-F738B09A1FBC}"/>
              </a:ext>
            </a:extLst>
          </p:cNvPr>
          <p:cNvSpPr>
            <a:spLocks noGrp="1"/>
          </p:cNvSpPr>
          <p:nvPr>
            <p:ph type="title"/>
          </p:nvPr>
        </p:nvSpPr>
        <p:spPr>
          <a:solidFill>
            <a:srgbClr val="333300"/>
          </a:solidFill>
        </p:spPr>
        <p:txBody>
          <a:bodyPr/>
          <a:lstStyle/>
          <a:p>
            <a:r>
              <a:rPr lang="en-IN" dirty="0">
                <a:latin typeface="Times New Roman" panose="02020603050405020304" pitchFamily="18" charset="0"/>
                <a:cs typeface="Times New Roman" panose="02020603050405020304" pitchFamily="18" charset="0"/>
              </a:rPr>
              <a:t>Phases of Life Cycle Costing</a:t>
            </a:r>
          </a:p>
        </p:txBody>
      </p:sp>
      <p:graphicFrame>
        <p:nvGraphicFramePr>
          <p:cNvPr id="4" name="Diagram 3">
            <a:extLst>
              <a:ext uri="{FF2B5EF4-FFF2-40B4-BE49-F238E27FC236}">
                <a16:creationId xmlns:a16="http://schemas.microsoft.com/office/drawing/2014/main" xmlns="" id="{BC10E499-7D76-4D07-8A8B-4EAB9ACA6D8F}"/>
              </a:ext>
            </a:extLst>
          </p:cNvPr>
          <p:cNvGraphicFramePr/>
          <p:nvPr>
            <p:extLst>
              <p:ext uri="{D42A27DB-BD31-4B8C-83A1-F6EECF244321}">
                <p14:modId xmlns:p14="http://schemas.microsoft.com/office/powerpoint/2010/main" val="1622199537"/>
              </p:ext>
            </p:extLst>
          </p:nvPr>
        </p:nvGraphicFramePr>
        <p:xfrm>
          <a:off x="3781967" y="3981075"/>
          <a:ext cx="4961200" cy="2227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635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Black Tie</Template>
  <TotalTime>225</TotalTime>
  <Words>1410</Words>
  <Application>Microsoft Office PowerPoint</Application>
  <PresentationFormat>Custom</PresentationFormat>
  <Paragraphs>100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BlackTie</vt:lpstr>
      <vt:lpstr>PRODUCT LIFE CYCLE COSTING</vt:lpstr>
      <vt:lpstr>Introduction</vt:lpstr>
      <vt:lpstr>Continued…. </vt:lpstr>
      <vt:lpstr>Continued…. </vt:lpstr>
      <vt:lpstr>PowerPoint Presentation</vt:lpstr>
      <vt:lpstr>Life cycle cost analysis comprises of</vt:lpstr>
      <vt:lpstr>Examples of Life Cycle Costing</vt:lpstr>
      <vt:lpstr>Features of Life Cycle Costing</vt:lpstr>
      <vt:lpstr>Phases of Life Cycle Costing</vt:lpstr>
      <vt:lpstr>PowerPoint Presentation</vt:lpstr>
      <vt:lpstr>Fundamental concepts</vt:lpstr>
      <vt:lpstr>Fundamental concepts</vt:lpstr>
      <vt:lpstr>Fundamental concepts</vt:lpstr>
      <vt:lpstr>Life Cycle Costing- Benefits</vt:lpstr>
      <vt:lpstr>Advantages of Product Life Cycle Costing</vt:lpstr>
      <vt:lpstr>Advantages of Product Life Cycle Costing</vt:lpstr>
      <vt:lpstr>Effects of life cycle costing</vt:lpstr>
      <vt:lpstr>Development of LCC Analysis Applications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LIFE CYCLE COSTING</dc:title>
  <dc:creator>Archana Nargund</dc:creator>
  <cp:lastModifiedBy>Admin</cp:lastModifiedBy>
  <cp:revision>9</cp:revision>
  <dcterms:created xsi:type="dcterms:W3CDTF">2022-01-04T06:20:21Z</dcterms:created>
  <dcterms:modified xsi:type="dcterms:W3CDTF">2023-03-01T09:35:42Z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